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7" r:id="rId2"/>
    <p:sldId id="264" r:id="rId3"/>
    <p:sldId id="263" r:id="rId4"/>
    <p:sldId id="267" r:id="rId5"/>
    <p:sldId id="297" r:id="rId6"/>
    <p:sldId id="274" r:id="rId7"/>
    <p:sldId id="268" r:id="rId8"/>
    <p:sldId id="298" r:id="rId9"/>
    <p:sldId id="303" r:id="rId10"/>
    <p:sldId id="275" r:id="rId11"/>
    <p:sldId id="300" r:id="rId12"/>
    <p:sldId id="277" r:id="rId13"/>
    <p:sldId id="259" r:id="rId14"/>
    <p:sldId id="260" r:id="rId15"/>
    <p:sldId id="261" r:id="rId16"/>
    <p:sldId id="284" r:id="rId17"/>
    <p:sldId id="262" r:id="rId18"/>
    <p:sldId id="283" r:id="rId19"/>
    <p:sldId id="294" r:id="rId20"/>
    <p:sldId id="295" r:id="rId21"/>
    <p:sldId id="293" r:id="rId22"/>
    <p:sldId id="288" r:id="rId23"/>
    <p:sldId id="289" r:id="rId24"/>
    <p:sldId id="290" r:id="rId25"/>
    <p:sldId id="291" r:id="rId26"/>
    <p:sldId id="292" r:id="rId27"/>
  </p:sldIdLst>
  <p:sldSz cx="9144000" cy="6858000" type="screen4x3"/>
  <p:notesSz cx="6794500" cy="99187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88203" autoAdjust="0"/>
  </p:normalViewPr>
  <p:slideViewPr>
    <p:cSldViewPr>
      <p:cViewPr>
        <p:scale>
          <a:sx n="100" d="100"/>
          <a:sy n="100" d="100"/>
        </p:scale>
        <p:origin x="-498" y="1476"/>
      </p:cViewPr>
      <p:guideLst>
        <p:guide orient="horz" pos="2160"/>
        <p:guide pos="2880"/>
      </p:guideLst>
    </p:cSldViewPr>
  </p:slideViewPr>
  <p:notesTextViewPr>
    <p:cViewPr>
      <p:scale>
        <a:sx n="1" d="1"/>
        <a:sy n="1" d="1"/>
      </p:scale>
      <p:origin x="0" y="0"/>
    </p:cViewPr>
  </p:notesTextViewPr>
  <p:sorterViewPr>
    <p:cViewPr>
      <p:scale>
        <a:sx n="100" d="100"/>
        <a:sy n="100" d="100"/>
      </p:scale>
      <p:origin x="0" y="19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0C385C4C-504E-4D04-B1E5-34B8242D4FDC}" type="datetimeFigureOut">
              <a:rPr lang="zh-TW" altLang="en-US" smtClean="0"/>
              <a:t>2015/3/13</a:t>
            </a:fld>
            <a:endParaRPr lang="zh-TW" altLang="en-US"/>
          </a:p>
        </p:txBody>
      </p:sp>
      <p:sp>
        <p:nvSpPr>
          <p:cNvPr id="4" name="頁尾版面配置區 3"/>
          <p:cNvSpPr>
            <a:spLocks noGrp="1"/>
          </p:cNvSpPr>
          <p:nvPr>
            <p:ph type="ftr" sz="quarter" idx="2"/>
          </p:nvPr>
        </p:nvSpPr>
        <p:spPr>
          <a:xfrm>
            <a:off x="0" y="9421813"/>
            <a:ext cx="2944813" cy="4953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8100" y="9421813"/>
            <a:ext cx="2944813" cy="495300"/>
          </a:xfrm>
          <a:prstGeom prst="rect">
            <a:avLst/>
          </a:prstGeom>
        </p:spPr>
        <p:txBody>
          <a:bodyPr vert="horz" lIns="91440" tIns="45720" rIns="91440" bIns="45720" rtlCol="0" anchor="b"/>
          <a:lstStyle>
            <a:lvl1pPr algn="r">
              <a:defRPr sz="1200"/>
            </a:lvl1pPr>
          </a:lstStyle>
          <a:p>
            <a:fld id="{C74E4141-5308-4B9C-8BD6-96D4FA742093}" type="slidenum">
              <a:rPr lang="zh-TW" altLang="en-US" smtClean="0"/>
              <a:t>‹#›</a:t>
            </a:fld>
            <a:endParaRPr lang="zh-TW" altLang="en-US"/>
          </a:p>
        </p:txBody>
      </p:sp>
    </p:spTree>
    <p:extLst>
      <p:ext uri="{BB962C8B-B14F-4D97-AF65-F5344CB8AC3E}">
        <p14:creationId xmlns:p14="http://schemas.microsoft.com/office/powerpoint/2010/main" val="807202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283" cy="4959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8645" y="0"/>
            <a:ext cx="2944283" cy="495935"/>
          </a:xfrm>
          <a:prstGeom prst="rect">
            <a:avLst/>
          </a:prstGeom>
        </p:spPr>
        <p:txBody>
          <a:bodyPr vert="horz" lIns="91440" tIns="45720" rIns="91440" bIns="45720" rtlCol="0"/>
          <a:lstStyle>
            <a:lvl1pPr algn="r">
              <a:defRPr sz="1200"/>
            </a:lvl1pPr>
          </a:lstStyle>
          <a:p>
            <a:fld id="{9A762D13-38AB-482D-8587-301218915E48}" type="datetimeFigureOut">
              <a:rPr lang="zh-TW" altLang="en-US" smtClean="0"/>
              <a:pPr/>
              <a:t>2015/3/13</a:t>
            </a:fld>
            <a:endParaRPr lang="zh-TW" altLang="en-US"/>
          </a:p>
        </p:txBody>
      </p:sp>
      <p:sp>
        <p:nvSpPr>
          <p:cNvPr id="4" name="投影片圖像版面配置區 3"/>
          <p:cNvSpPr>
            <a:spLocks noGrp="1" noRot="1" noChangeAspect="1"/>
          </p:cNvSpPr>
          <p:nvPr>
            <p:ph type="sldImg" idx="2"/>
          </p:nvPr>
        </p:nvSpPr>
        <p:spPr>
          <a:xfrm>
            <a:off x="917575" y="744538"/>
            <a:ext cx="4959350" cy="3719512"/>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1383"/>
            <a:ext cx="5435600" cy="4463415"/>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1044"/>
            <a:ext cx="2944283" cy="49593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8645" y="9421044"/>
            <a:ext cx="2944283" cy="495935"/>
          </a:xfrm>
          <a:prstGeom prst="rect">
            <a:avLst/>
          </a:prstGeom>
        </p:spPr>
        <p:txBody>
          <a:bodyPr vert="horz" lIns="91440" tIns="45720" rIns="91440" bIns="45720" rtlCol="0" anchor="b"/>
          <a:lstStyle>
            <a:lvl1pPr algn="r">
              <a:defRPr sz="1200"/>
            </a:lvl1pPr>
          </a:lstStyle>
          <a:p>
            <a:fld id="{D6036BCE-9244-4F29-8F3B-6D98053853DA}" type="slidenum">
              <a:rPr lang="zh-TW" altLang="en-US" smtClean="0"/>
              <a:pPr/>
              <a:t>‹#›</a:t>
            </a:fld>
            <a:endParaRPr lang="zh-TW" altLang="en-US"/>
          </a:p>
        </p:txBody>
      </p:sp>
    </p:spTree>
    <p:extLst>
      <p:ext uri="{BB962C8B-B14F-4D97-AF65-F5344CB8AC3E}">
        <p14:creationId xmlns:p14="http://schemas.microsoft.com/office/powerpoint/2010/main" val="857203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docsonline.wto.org/imrd/directdoc.asp?DDFDocuments/t/WT/DS/273R-00.doc" TargetMode="External"/><Relationship Id="rId3" Type="http://schemas.openxmlformats.org/officeDocument/2006/relationships/hyperlink" Target="http://docsonline.wto.org/imrd/directdoc.asp?DDFDocuments/t/WT/DS/70R.DOC" TargetMode="External"/><Relationship Id="rId7" Type="http://schemas.openxmlformats.org/officeDocument/2006/relationships/hyperlink" Target="http://docsonline.wto.org/imrd/directdoc.asp?DDFDocuments/t/WT/DS/46R.DOC" TargetMode="External"/><Relationship Id="rId12" Type="http://schemas.openxmlformats.org/officeDocument/2006/relationships/hyperlink" Target="http://docsonline.wto.org/imrd/directdoc.asp?DDFDocuments/t/WT/DS/353R-01.doc"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docsonline.wto.org/imrd/directdoc.asp?DDFDocuments/t/WT/DS/70ABR.DOC" TargetMode="External"/><Relationship Id="rId11" Type="http://schemas.openxmlformats.org/officeDocument/2006/relationships/hyperlink" Target="http://docsonline.wto.org/imrd/directdoc.asp?DDFDocuments/t/WT/DS/316ABR.doc" TargetMode="External"/><Relationship Id="rId5" Type="http://schemas.openxmlformats.org/officeDocument/2006/relationships/hyperlink" Target="http://www.wto.org/english/res_e/booksp_e/analytic_index_e/subsidies_03_e.htm" TargetMode="External"/><Relationship Id="rId10" Type="http://schemas.openxmlformats.org/officeDocument/2006/relationships/hyperlink" Target="http://docsonline.wto.org/imrd/directdoc.asp?DDFDocuments/t/WT/DS/336ABR.doc" TargetMode="External"/><Relationship Id="rId4" Type="http://schemas.openxmlformats.org/officeDocument/2006/relationships/hyperlink" Target="http://www.wto.org/english/res_e/booksp_e/analytic_index_e/subsidies_01_e.htm" TargetMode="External"/><Relationship Id="rId9" Type="http://schemas.openxmlformats.org/officeDocument/2006/relationships/hyperlink" Target="http://docsonline.wto.org/imrd/directdoc.asp?DDFDocuments/t/WT/DS/299R-00.doc"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a:t>
            </a:fld>
            <a:endParaRPr lang="zh-TW" altLang="en-US"/>
          </a:p>
        </p:txBody>
      </p:sp>
    </p:spTree>
    <p:extLst>
      <p:ext uri="{BB962C8B-B14F-4D97-AF65-F5344CB8AC3E}">
        <p14:creationId xmlns:p14="http://schemas.microsoft.com/office/powerpoint/2010/main" val="1147494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所謂的其它應考量之證據，除了本案所提之「進口在市場上之角色」外，</a:t>
            </a:r>
            <a:r>
              <a:rPr lang="en-US" altLang="zh-TW" sz="1200" kern="1200" dirty="0" smtClean="0">
                <a:solidFill>
                  <a:schemeClr val="tx1"/>
                </a:solidFill>
                <a:effectLst/>
                <a:latin typeface="+mn-lt"/>
                <a:ea typeface="+mn-ea"/>
                <a:cs typeface="+mn-cs"/>
              </a:rPr>
              <a:t>2014</a:t>
            </a:r>
            <a:r>
              <a:rPr lang="zh-TW" altLang="zh-TW" sz="1200" kern="1200" dirty="0" smtClean="0">
                <a:solidFill>
                  <a:schemeClr val="tx1"/>
                </a:solidFill>
                <a:effectLst/>
                <a:latin typeface="+mn-lt"/>
                <a:ea typeface="+mn-ea"/>
                <a:cs typeface="+mn-cs"/>
              </a:rPr>
              <a:t>年</a:t>
            </a:r>
            <a:r>
              <a:rPr lang="en-US" altLang="zh-TW" sz="1200" kern="1200" dirty="0" smtClean="0">
                <a:solidFill>
                  <a:schemeClr val="tx1"/>
                </a:solidFill>
                <a:effectLst/>
                <a:latin typeface="+mn-lt"/>
                <a:ea typeface="+mn-ea"/>
                <a:cs typeface="+mn-cs"/>
              </a:rPr>
              <a:t>12</a:t>
            </a:r>
            <a:r>
              <a:rPr lang="zh-TW" altLang="zh-TW" sz="1200" kern="1200" dirty="0" smtClean="0">
                <a:solidFill>
                  <a:schemeClr val="tx1"/>
                </a:solidFill>
                <a:effectLst/>
                <a:latin typeface="+mn-lt"/>
                <a:ea typeface="+mn-ea"/>
                <a:cs typeface="+mn-cs"/>
              </a:rPr>
              <a:t>月出爐的兩件上訴機構裁決</a:t>
            </a:r>
            <a:r>
              <a:rPr lang="en-US" altLang="zh-TW" sz="1200" i="1" kern="1200" dirty="0" smtClean="0">
                <a:solidFill>
                  <a:schemeClr val="tx1"/>
                </a:solidFill>
                <a:effectLst/>
                <a:latin typeface="+mn-lt"/>
                <a:ea typeface="+mn-ea"/>
                <a:cs typeface="+mn-cs"/>
              </a:rPr>
              <a:t>US – Carbon Steel (India)</a:t>
            </a:r>
            <a:r>
              <a:rPr lang="zh-TW" altLang="zh-TW" sz="1200" kern="1200" dirty="0" smtClean="0">
                <a:solidFill>
                  <a:schemeClr val="tx1"/>
                </a:solidFill>
                <a:effectLst/>
                <a:latin typeface="+mn-lt"/>
                <a:ea typeface="+mn-ea"/>
                <a:cs typeface="+mn-cs"/>
              </a:rPr>
              <a:t>及</a:t>
            </a:r>
            <a:r>
              <a:rPr lang="en-US" altLang="zh-TW" sz="1200" i="1" kern="1200" dirty="0" smtClean="0">
                <a:solidFill>
                  <a:schemeClr val="tx1"/>
                </a:solidFill>
                <a:effectLst/>
                <a:latin typeface="+mn-lt"/>
                <a:ea typeface="+mn-ea"/>
                <a:cs typeface="+mn-cs"/>
              </a:rPr>
              <a:t>US – Countervailing Measures (China)</a:t>
            </a:r>
            <a:r>
              <a:rPr lang="zh-TW" altLang="zh-TW" sz="1200" kern="1200" dirty="0" smtClean="0">
                <a:solidFill>
                  <a:schemeClr val="tx1"/>
                </a:solidFill>
                <a:effectLst/>
                <a:latin typeface="+mn-lt"/>
                <a:ea typeface="+mn-ea"/>
                <a:cs typeface="+mn-cs"/>
              </a:rPr>
              <a:t>更具體地列出應考慮的項目尚包括：相關市場結構、在市場上營運之實體的態樣、其市占率、以及這些實體在市場上的行為、還有市場進入障礙等。</a:t>
            </a:r>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10</a:t>
            </a:fld>
            <a:endParaRPr lang="zh-TW" altLang="en-US"/>
          </a:p>
        </p:txBody>
      </p:sp>
    </p:spTree>
    <p:extLst>
      <p:ext uri="{BB962C8B-B14F-4D97-AF65-F5344CB8AC3E}">
        <p14:creationId xmlns:p14="http://schemas.microsoft.com/office/powerpoint/2010/main" val="4075154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11</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12</a:t>
            </a:fld>
            <a:endParaRPr lang="zh-TW" altLang="en-US"/>
          </a:p>
        </p:txBody>
      </p:sp>
    </p:spTree>
    <p:extLst>
      <p:ext uri="{BB962C8B-B14F-4D97-AF65-F5344CB8AC3E}">
        <p14:creationId xmlns:p14="http://schemas.microsoft.com/office/powerpoint/2010/main" val="41194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lvl="0"/>
            <a:r>
              <a:rPr lang="en-US" altLang="zh-TW" dirty="0" smtClean="0"/>
              <a:t>*criticized</a:t>
            </a:r>
            <a:r>
              <a:rPr lang="en-US" altLang="zh-TW" baseline="0" dirty="0" smtClean="0"/>
              <a:t> by Prof. </a:t>
            </a:r>
            <a:r>
              <a:rPr lang="en-US" altLang="zh-TW" baseline="0" dirty="0" err="1" smtClean="0"/>
              <a:t>Mavroidis</a:t>
            </a:r>
            <a:r>
              <a:rPr lang="en-US" altLang="zh-TW" baseline="0" dirty="0" smtClean="0"/>
              <a:t> for “advantage” in the illustrative list of TRIM cannot be financial contribution, which shall fall exclusively in SCM as shown in the negotiation history.</a:t>
            </a:r>
            <a:endParaRPr lang="en-US" altLang="zh-TW" dirty="0" smtClean="0"/>
          </a:p>
          <a:p>
            <a:pPr lvl="0"/>
            <a:endParaRPr lang="en-US" altLang="zh-TW" dirty="0" smtClean="0"/>
          </a:p>
          <a:p>
            <a:pPr lvl="0"/>
            <a:r>
              <a:rPr lang="en-US" altLang="zh-TW" dirty="0" smtClean="0"/>
              <a:t>IESO: The Independent Electricity System Operator </a:t>
            </a:r>
          </a:p>
          <a:p>
            <a:pPr lvl="0"/>
            <a:r>
              <a:rPr lang="en-US" altLang="zh-TW" dirty="0" smtClean="0">
                <a:sym typeface="Wingdings" panose="05000000000000000000" pitchFamily="2" charset="2"/>
              </a:rPr>
              <a:t>HOEP: </a:t>
            </a:r>
            <a:r>
              <a:rPr lang="en-US" altLang="zh-TW" dirty="0" smtClean="0"/>
              <a:t> Hourly Ontario Energy Price</a:t>
            </a:r>
          </a:p>
          <a:p>
            <a:pPr lvl="0"/>
            <a:r>
              <a:rPr lang="en-US" altLang="zh-TW" dirty="0" smtClean="0">
                <a:sym typeface="Wingdings" panose="05000000000000000000" pitchFamily="2" charset="2"/>
              </a:rPr>
              <a:t>RPP: Regulated Price Plan</a:t>
            </a:r>
          </a:p>
          <a:p>
            <a:pPr lvl="0"/>
            <a:r>
              <a:rPr lang="en-US" altLang="zh-TW" dirty="0" smtClean="0">
                <a:sym typeface="Wingdings" panose="05000000000000000000" pitchFamily="2" charset="2"/>
              </a:rPr>
              <a:t>RES Initiative: “Renewable Energy</a:t>
            </a:r>
            <a:r>
              <a:rPr lang="en-US" altLang="zh-TW" baseline="0" dirty="0" smtClean="0">
                <a:sym typeface="Wingdings" panose="05000000000000000000" pitchFamily="2" charset="2"/>
              </a:rPr>
              <a:t> </a:t>
            </a:r>
            <a:r>
              <a:rPr lang="en-US" altLang="zh-TW" baseline="0" dirty="0" err="1" smtClean="0">
                <a:sym typeface="Wingdings" panose="05000000000000000000" pitchFamily="2" charset="2"/>
              </a:rPr>
              <a:t>Supply”Initiative</a:t>
            </a:r>
            <a:r>
              <a:rPr lang="en-US" altLang="zh-TW" baseline="0" dirty="0" smtClean="0">
                <a:sym typeface="Wingdings" panose="05000000000000000000" pitchFamily="2" charset="2"/>
              </a:rPr>
              <a:t> </a:t>
            </a:r>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13</a:t>
            </a:fld>
            <a:endParaRPr lang="zh-TW" altLang="en-US"/>
          </a:p>
        </p:txBody>
      </p:sp>
    </p:spTree>
    <p:extLst>
      <p:ext uri="{BB962C8B-B14F-4D97-AF65-F5344CB8AC3E}">
        <p14:creationId xmlns:p14="http://schemas.microsoft.com/office/powerpoint/2010/main" val="3368992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14</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smtClean="0">
                <a:solidFill>
                  <a:schemeClr val="tx1"/>
                </a:solidFill>
                <a:effectLst/>
                <a:latin typeface="+mn-lt"/>
                <a:ea typeface="+mn-ea"/>
                <a:cs typeface="+mn-cs"/>
              </a:rPr>
              <a:t>The Panel majority dismissed Japan's allegations on the grounds that Japan had failed to establish the existence of a subsidy. Among the Panel majority's key findings in support of this assessment was that the Hourly Ontario Electricity Price (“HOEP”) that was at the center of Japan's main benefit arguments could not serve as an appropriate benchmark against which to determine whether the challenged measures conferred a “benefit” within the meaning of Article 1.1(b) of the SCM Agreement, because: </a:t>
            </a:r>
          </a:p>
          <a:p>
            <a:pPr marL="285750" indent="-285750">
              <a:buAutoNum type="romanLcParenBoth"/>
            </a:pPr>
            <a:r>
              <a:rPr lang="en-US" altLang="zh-TW" sz="1200" b="0" i="0" kern="1200" dirty="0" smtClean="0">
                <a:solidFill>
                  <a:schemeClr val="tx1"/>
                </a:solidFill>
                <a:effectLst/>
                <a:latin typeface="+mn-lt"/>
                <a:ea typeface="+mn-ea"/>
                <a:cs typeface="+mn-cs"/>
              </a:rPr>
              <a:t>the HOEP did not result from the operation of a </a:t>
            </a:r>
            <a:r>
              <a:rPr lang="en-US" altLang="zh-TW" sz="1200" b="1" i="0" kern="1200" dirty="0" smtClean="0">
                <a:solidFill>
                  <a:schemeClr val="tx1"/>
                </a:solidFill>
                <a:effectLst/>
                <a:latin typeface="+mn-lt"/>
                <a:ea typeface="+mn-ea"/>
                <a:cs typeface="+mn-cs"/>
              </a:rPr>
              <a:t>competitive</a:t>
            </a:r>
            <a:r>
              <a:rPr lang="en-US" altLang="zh-TW" sz="1200" b="0" i="0" kern="1200" dirty="0" smtClean="0">
                <a:solidFill>
                  <a:schemeClr val="tx1"/>
                </a:solidFill>
                <a:effectLst/>
                <a:latin typeface="+mn-lt"/>
                <a:ea typeface="+mn-ea"/>
                <a:cs typeface="+mn-cs"/>
              </a:rPr>
              <a:t> wholesale electricity market, but rather a market that was significantly influenced by government regulation; </a:t>
            </a:r>
          </a:p>
          <a:p>
            <a:pPr marL="285750" indent="-285750">
              <a:buAutoNum type="romanLcParenBoth"/>
            </a:pPr>
            <a:r>
              <a:rPr lang="en-US" altLang="zh-TW" sz="1200" b="0" i="0" kern="1200" dirty="0" smtClean="0">
                <a:solidFill>
                  <a:schemeClr val="tx1"/>
                </a:solidFill>
                <a:effectLst/>
                <a:latin typeface="+mn-lt"/>
                <a:ea typeface="+mn-ea"/>
                <a:cs typeface="+mn-cs"/>
              </a:rPr>
              <a:t>the economics of </a:t>
            </a:r>
            <a:r>
              <a:rPr lang="en-US" altLang="zh-TW" sz="1200" b="1" i="0" kern="1200" dirty="0" smtClean="0">
                <a:solidFill>
                  <a:schemeClr val="tx1"/>
                </a:solidFill>
                <a:effectLst/>
                <a:latin typeface="+mn-lt"/>
                <a:ea typeface="+mn-ea"/>
                <a:cs typeface="+mn-cs"/>
              </a:rPr>
              <a:t>competitive</a:t>
            </a:r>
            <a:r>
              <a:rPr lang="en-US" altLang="zh-TW" sz="1200" b="0" i="0" kern="1200" dirty="0" smtClean="0">
                <a:solidFill>
                  <a:schemeClr val="tx1"/>
                </a:solidFill>
                <a:effectLst/>
                <a:latin typeface="+mn-lt"/>
                <a:ea typeface="+mn-ea"/>
                <a:cs typeface="+mn-cs"/>
              </a:rPr>
              <a:t> wholesale electricity markets in general suggest that they will </a:t>
            </a:r>
            <a:r>
              <a:rPr lang="en-US" altLang="zh-TW" sz="1200" b="1" i="0" kern="1200" dirty="0" smtClean="0">
                <a:solidFill>
                  <a:schemeClr val="tx1"/>
                </a:solidFill>
                <a:effectLst/>
                <a:latin typeface="+mn-lt"/>
                <a:ea typeface="+mn-ea"/>
                <a:cs typeface="+mn-cs"/>
              </a:rPr>
              <a:t>rarely</a:t>
            </a:r>
            <a:r>
              <a:rPr lang="en-US" altLang="zh-TW" sz="1200" b="0" i="0" kern="1200" dirty="0" smtClean="0">
                <a:solidFill>
                  <a:schemeClr val="tx1"/>
                </a:solidFill>
                <a:effectLst/>
                <a:latin typeface="+mn-lt"/>
                <a:ea typeface="+mn-ea"/>
                <a:cs typeface="+mn-cs"/>
              </a:rPr>
              <a:t> attract the degree of investment in generation capacity needed to secure a reliable electricity system; and </a:t>
            </a:r>
          </a:p>
          <a:p>
            <a:pPr marL="285750" indent="-285750">
              <a:buAutoNum type="romanLcParenBoth"/>
            </a:pPr>
            <a:r>
              <a:rPr lang="en-US" altLang="zh-TW" sz="1200" b="0" i="0" kern="1200" dirty="0" smtClean="0">
                <a:solidFill>
                  <a:schemeClr val="tx1"/>
                </a:solidFill>
                <a:effectLst/>
                <a:latin typeface="+mn-lt"/>
                <a:ea typeface="+mn-ea"/>
                <a:cs typeface="+mn-cs"/>
              </a:rPr>
              <a:t>the </a:t>
            </a:r>
            <a:r>
              <a:rPr lang="en-US" altLang="zh-TW" sz="1200" b="1" i="0" kern="1200" dirty="0" smtClean="0">
                <a:solidFill>
                  <a:schemeClr val="tx1"/>
                </a:solidFill>
                <a:effectLst/>
                <a:latin typeface="+mn-lt"/>
                <a:ea typeface="+mn-ea"/>
                <a:cs typeface="+mn-cs"/>
              </a:rPr>
              <a:t>prevailing conditions of supply and demand in Ontario</a:t>
            </a:r>
            <a:r>
              <a:rPr lang="en-US" altLang="zh-TW" sz="1200" b="0" i="0" kern="1200" dirty="0" smtClean="0">
                <a:solidFill>
                  <a:schemeClr val="tx1"/>
                </a:solidFill>
                <a:effectLst/>
                <a:latin typeface="+mn-lt"/>
                <a:ea typeface="+mn-ea"/>
                <a:cs typeface="+mn-cs"/>
              </a:rPr>
              <a:t> suggest that a competitive wholesale electricity market would fail to achieve this outcome in Ontario. Thus, the Panel majority concluded that there was no basis to uphold Japan's subsidization arguments. </a:t>
            </a:r>
          </a:p>
          <a:p>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The Panel majority described the approach it contemplated as one that would involve making a comparison between the relevant rates of return of the challenged FIT and </a:t>
            </a:r>
            <a:r>
              <a:rPr lang="en-US" altLang="zh-TW" sz="1200" b="0" i="0" kern="1200" dirty="0" err="1" smtClean="0">
                <a:solidFill>
                  <a:schemeClr val="tx1"/>
                </a:solidFill>
                <a:effectLst/>
                <a:latin typeface="+mn-lt"/>
                <a:ea typeface="+mn-ea"/>
                <a:cs typeface="+mn-cs"/>
              </a:rPr>
              <a:t>microFIT</a:t>
            </a:r>
            <a:r>
              <a:rPr lang="en-US" altLang="zh-TW" sz="1200" b="0" i="0" kern="1200" dirty="0" smtClean="0">
                <a:solidFill>
                  <a:schemeClr val="tx1"/>
                </a:solidFill>
                <a:effectLst/>
                <a:latin typeface="+mn-lt"/>
                <a:ea typeface="+mn-ea"/>
                <a:cs typeface="+mn-cs"/>
              </a:rPr>
              <a:t> Contracts with the average cost of capital in Canada for projects having a comparable risk profile to the FIT and micro FIT projects. </a:t>
            </a:r>
          </a:p>
          <a:p>
            <a:endParaRPr lang="en-US" altLang="zh-TW" sz="1200" b="0" i="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15</a:t>
            </a:fld>
            <a:endParaRPr lang="zh-TW" altLang="en-US"/>
          </a:p>
        </p:txBody>
      </p:sp>
    </p:spTree>
    <p:extLst>
      <p:ext uri="{BB962C8B-B14F-4D97-AF65-F5344CB8AC3E}">
        <p14:creationId xmlns:p14="http://schemas.microsoft.com/office/powerpoint/2010/main" val="8168174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i="0" kern="1200" dirty="0" smtClean="0">
                <a:solidFill>
                  <a:schemeClr val="tx1"/>
                </a:solidFill>
                <a:effectLst/>
                <a:latin typeface="+mn-lt"/>
                <a:ea typeface="+mn-ea"/>
                <a:cs typeface="+mn-cs"/>
              </a:rPr>
              <a:t>Dissenting: The fact that a market is imperfect in its operation or does</a:t>
            </a:r>
            <a:r>
              <a:rPr lang="en-US" altLang="zh-TW" sz="1200" b="0" i="0" kern="1200" baseline="0" dirty="0" smtClean="0">
                <a:solidFill>
                  <a:schemeClr val="tx1"/>
                </a:solidFill>
                <a:effectLst/>
                <a:latin typeface="+mn-lt"/>
                <a:ea typeface="+mn-ea"/>
                <a:cs typeface="+mn-cs"/>
              </a:rPr>
              <a:t> not meet the objectives that a government might have for the goods or services which are traded in it does not shield financial contribution which take place in the market from the benefit analysis that is required under the SCM. (</a:t>
            </a:r>
            <a:r>
              <a:rPr lang="en-US" altLang="zh-TW" sz="1200" b="0" i="0" kern="1200" baseline="0" dirty="0" smtClean="0">
                <a:solidFill>
                  <a:schemeClr val="tx1"/>
                </a:solidFill>
                <a:effectLst/>
                <a:latin typeface="Times New Roman"/>
                <a:ea typeface="+mn-ea"/>
                <a:cs typeface="Times New Roman"/>
              </a:rPr>
              <a:t>¶</a:t>
            </a:r>
            <a:r>
              <a:rPr lang="en-US" altLang="zh-TW" sz="1200" b="0" i="0" kern="1200" baseline="0" dirty="0" smtClean="0">
                <a:solidFill>
                  <a:schemeClr val="tx1"/>
                </a:solidFill>
                <a:effectLst/>
                <a:latin typeface="+mn-lt"/>
                <a:ea typeface="+mn-ea"/>
                <a:cs typeface="+mn-cs"/>
              </a:rPr>
              <a:t>9.6) </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16</a:t>
            </a:fld>
            <a:endParaRPr lang="zh-TW" altLang="en-US"/>
          </a:p>
        </p:txBody>
      </p:sp>
    </p:spTree>
    <p:extLst>
      <p:ext uri="{BB962C8B-B14F-4D97-AF65-F5344CB8AC3E}">
        <p14:creationId xmlns:p14="http://schemas.microsoft.com/office/powerpoint/2010/main" val="923041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17</a:t>
            </a:fld>
            <a:endParaRPr lang="zh-TW" altLang="en-US"/>
          </a:p>
        </p:txBody>
      </p:sp>
    </p:spTree>
    <p:extLst>
      <p:ext uri="{BB962C8B-B14F-4D97-AF65-F5344CB8AC3E}">
        <p14:creationId xmlns:p14="http://schemas.microsoft.com/office/powerpoint/2010/main" val="1672966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On the other hand, a market-based approach does not exclude taking into account situations where governments intervene </a:t>
            </a:r>
            <a:r>
              <a:rPr lang="en-US" altLang="zh-TW" b="1" dirty="0" smtClean="0"/>
              <a:t>to create markets </a:t>
            </a:r>
            <a:r>
              <a:rPr lang="en-US" altLang="zh-TW" dirty="0" smtClean="0"/>
              <a:t>that would otherwise not exist; although this type of intervention has an effect on market prices, it does not exclude </a:t>
            </a:r>
            <a:r>
              <a:rPr lang="en-US" altLang="zh-TW" i="1" dirty="0" smtClean="0"/>
              <a:t>per se </a:t>
            </a:r>
            <a:r>
              <a:rPr lang="en-US" altLang="zh-TW" dirty="0" smtClean="0"/>
              <a:t>treating the resulting prices as market prices. (</a:t>
            </a:r>
            <a:r>
              <a:rPr lang="en-US" altLang="zh-TW" dirty="0" smtClean="0">
                <a:latin typeface="Times New Roman"/>
                <a:cs typeface="Times New Roman"/>
              </a:rPr>
              <a:t>¶ </a:t>
            </a:r>
            <a:r>
              <a:rPr lang="en-US" altLang="zh-TW" dirty="0" smtClean="0"/>
              <a:t>5.185) </a:t>
            </a:r>
          </a:p>
          <a:p>
            <a:endParaRPr lang="en-US" altLang="zh-TW" dirty="0" smtClean="0"/>
          </a:p>
          <a:p>
            <a:r>
              <a:rPr lang="en-US" altLang="zh-TW" dirty="0" smtClean="0"/>
              <a:t>Nevertheless, a distinction should be drawn between, on the one hand,  government interventions that </a:t>
            </a:r>
            <a:r>
              <a:rPr lang="en-US" altLang="zh-TW" i="1" dirty="0" smtClean="0">
                <a:solidFill>
                  <a:srgbClr val="FF0000"/>
                </a:solidFill>
              </a:rPr>
              <a:t>create</a:t>
            </a:r>
            <a:r>
              <a:rPr lang="en-US" altLang="zh-TW" dirty="0" smtClean="0">
                <a:solidFill>
                  <a:srgbClr val="FF0000"/>
                </a:solidFill>
              </a:rPr>
              <a:t> </a:t>
            </a:r>
            <a:r>
              <a:rPr lang="en-US" altLang="zh-TW" dirty="0" smtClean="0"/>
              <a:t>markets that would otherwise not exist and, on the other hand, other types of government interventions in support of certain players in markets that </a:t>
            </a:r>
            <a:r>
              <a:rPr lang="en-US" altLang="zh-TW" i="1" dirty="0" smtClean="0">
                <a:solidFill>
                  <a:srgbClr val="FF0000"/>
                </a:solidFill>
              </a:rPr>
              <a:t>already exist</a:t>
            </a:r>
            <a:r>
              <a:rPr lang="en-US" altLang="zh-TW" dirty="0" smtClean="0"/>
              <a:t>, or to </a:t>
            </a:r>
            <a:r>
              <a:rPr lang="en-US" altLang="zh-TW" i="1" dirty="0" smtClean="0">
                <a:solidFill>
                  <a:srgbClr val="FF0000"/>
                </a:solidFill>
              </a:rPr>
              <a:t>correct market distortions</a:t>
            </a:r>
            <a:r>
              <a:rPr lang="en-US" altLang="zh-TW" dirty="0" smtClean="0"/>
              <a:t> therein.  … While the creation of markets by a government does not </a:t>
            </a:r>
            <a:r>
              <a:rPr lang="en-US" altLang="zh-TW" i="1" dirty="0" smtClean="0">
                <a:solidFill>
                  <a:srgbClr val="FF0000"/>
                </a:solidFill>
              </a:rPr>
              <a:t>in and of itself </a:t>
            </a:r>
            <a:r>
              <a:rPr lang="en-US" altLang="zh-TW" dirty="0" smtClean="0"/>
              <a:t>give rise to subsidies within the meaning of the SCM Agreement, government interventions in existing markets may amount to subsidies when they take the form of a financial contribution, or income or price support, and confer a benefit to specific enterprises or industries(</a:t>
            </a:r>
            <a:r>
              <a:rPr lang="en-US" altLang="zh-TW" dirty="0" smtClean="0">
                <a:latin typeface="Times New Roman"/>
                <a:cs typeface="Times New Roman"/>
              </a:rPr>
              <a:t>¶ </a:t>
            </a:r>
            <a:r>
              <a:rPr lang="en-US" altLang="zh-TW" dirty="0" smtClean="0"/>
              <a:t>5.188)</a:t>
            </a:r>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18</a:t>
            </a:fld>
            <a:endParaRPr lang="zh-TW" altLang="en-US"/>
          </a:p>
        </p:txBody>
      </p:sp>
    </p:spTree>
    <p:extLst>
      <p:ext uri="{BB962C8B-B14F-4D97-AF65-F5344CB8AC3E}">
        <p14:creationId xmlns:p14="http://schemas.microsoft.com/office/powerpoint/2010/main" val="4183596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19</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2</a:t>
            </a:fld>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20</a:t>
            </a:fld>
            <a:endParaRPr lang="zh-TW"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21</a:t>
            </a:fld>
            <a:endParaRPr lang="zh-TW"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22</a:t>
            </a:fld>
            <a:endParaRPr lang="zh-TW" altLang="en-US"/>
          </a:p>
        </p:txBody>
      </p:sp>
    </p:spTree>
    <p:extLst>
      <p:ext uri="{BB962C8B-B14F-4D97-AF65-F5344CB8AC3E}">
        <p14:creationId xmlns:p14="http://schemas.microsoft.com/office/powerpoint/2010/main" val="4468858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23</a:t>
            </a:fld>
            <a:endParaRPr lang="zh-TW"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24</a:t>
            </a:fld>
            <a:endParaRPr lang="zh-TW"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25</a:t>
            </a:fld>
            <a:endParaRPr lang="zh-TW"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26</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3</a:t>
            </a:fld>
            <a:endParaRPr lang="zh-TW" altLang="en-US"/>
          </a:p>
        </p:txBody>
      </p:sp>
    </p:spTree>
    <p:extLst>
      <p:ext uri="{BB962C8B-B14F-4D97-AF65-F5344CB8AC3E}">
        <p14:creationId xmlns:p14="http://schemas.microsoft.com/office/powerpoint/2010/main" val="4174576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smtClean="0"/>
              <a:t>The Panel in </a:t>
            </a:r>
            <a:r>
              <a:rPr lang="en-US" altLang="zh-TW" i="1" dirty="0" smtClean="0"/>
              <a:t>Canada — Aircraft </a:t>
            </a:r>
            <a:r>
              <a:rPr lang="en-US" altLang="zh-TW" dirty="0" smtClean="0"/>
              <a:t>found that “the only logical basis” for determining whether the financial contribution places the recipient in a more advantageous position than it otherwise would have been “is </a:t>
            </a:r>
            <a:r>
              <a:rPr lang="en-US" altLang="zh-TW" dirty="0" smtClean="0">
                <a:solidFill>
                  <a:srgbClr val="FF0000"/>
                </a:solidFill>
              </a:rPr>
              <a:t>the market</a:t>
            </a:r>
            <a:r>
              <a:rPr lang="en-US" altLang="zh-TW" dirty="0" smtClean="0"/>
              <a:t>”.(</a:t>
            </a:r>
            <a:r>
              <a:rPr lang="en-US" altLang="zh-TW" b="1" dirty="0" smtClean="0"/>
              <a:t> </a:t>
            </a:r>
            <a:r>
              <a:rPr lang="en-US" altLang="zh-TW" u="sng" dirty="0" smtClean="0">
                <a:hlinkClick r:id="rId3"/>
              </a:rPr>
              <a:t>Panel Report, </a:t>
            </a:r>
            <a:r>
              <a:rPr lang="en-US" altLang="zh-TW" i="1" u="sng" dirty="0" smtClean="0">
                <a:hlinkClick r:id="rId3"/>
              </a:rPr>
              <a:t>Canada — Aircraft</a:t>
            </a:r>
            <a:r>
              <a:rPr lang="en-US" altLang="zh-TW" dirty="0" smtClean="0"/>
              <a:t>, para. 9.112. ) According to the Panel: “[A] financial contribution will only confer a ‘benefit’, </a:t>
            </a:r>
            <a:r>
              <a:rPr lang="en-US" altLang="zh-TW" i="1" dirty="0" smtClean="0"/>
              <a:t>i.e</a:t>
            </a:r>
            <a:r>
              <a:rPr lang="en-US" altLang="zh-TW" dirty="0" smtClean="0"/>
              <a:t>., an advantage, if it is provided on terms that are more advantageous than those that would have been available to the recipient on the market.”(</a:t>
            </a:r>
            <a:r>
              <a:rPr lang="en-US" altLang="zh-TW" b="1" u="sng" dirty="0" smtClean="0">
                <a:hlinkClick r:id="rId4"/>
              </a:rPr>
              <a:t>Id.</a:t>
            </a:r>
            <a:r>
              <a:rPr lang="en-US" altLang="zh-TW" dirty="0" smtClean="0"/>
              <a:t>)</a:t>
            </a:r>
          </a:p>
          <a:p>
            <a:pPr marL="0" indent="0">
              <a:buNone/>
            </a:pPr>
            <a:endParaRPr lang="en-US" altLang="zh-TW" dirty="0" smtClean="0"/>
          </a:p>
          <a:p>
            <a:pPr marL="0" indent="0">
              <a:buNone/>
            </a:pPr>
            <a:r>
              <a:rPr lang="en-US" altLang="zh-TW" dirty="0" smtClean="0"/>
              <a:t>The Appellate Body upheld the Panel’s finding that “benefit” must be established by determining whether the financial contribution makes the recipient better off vis-à-vis the market than it would have been absent that financial contribution: “We also believe that the word “benefit”, as used in </a:t>
            </a:r>
            <a:r>
              <a:rPr lang="en-US" altLang="zh-TW" u="sng" dirty="0" smtClean="0">
                <a:hlinkClick r:id="rId4"/>
              </a:rPr>
              <a:t>Article 1.1(b)</a:t>
            </a:r>
            <a:r>
              <a:rPr lang="en-US" altLang="zh-TW" dirty="0" smtClean="0"/>
              <a:t>, implies </a:t>
            </a:r>
            <a:r>
              <a:rPr lang="en-US" altLang="zh-TW" dirty="0" smtClean="0">
                <a:solidFill>
                  <a:srgbClr val="FF0000"/>
                </a:solidFill>
              </a:rPr>
              <a:t>some kind of comparison</a:t>
            </a:r>
            <a:r>
              <a:rPr lang="en-US" altLang="zh-TW" dirty="0" smtClean="0"/>
              <a:t>. This must be so, for there can be no “benefit” to the recipient unless the “financial contribution” makes the recipient “better off” than it would otherwise have been, absent that contribution. In our view</a:t>
            </a:r>
            <a:r>
              <a:rPr lang="en-US" altLang="zh-TW" dirty="0" smtClean="0">
                <a:solidFill>
                  <a:srgbClr val="FF0000"/>
                </a:solidFill>
              </a:rPr>
              <a:t>, the marketplace provides an appropriate basis for comparison </a:t>
            </a:r>
            <a:r>
              <a:rPr lang="en-US" altLang="zh-TW" dirty="0" smtClean="0"/>
              <a:t>in determining whether a “benefit” has been “conferred”, because the trade-distorting potential of a “financial contribution” can be identified by determining whether the recipient has received a “financial contribution” </a:t>
            </a:r>
            <a:r>
              <a:rPr lang="en-US" altLang="zh-TW" dirty="0" smtClean="0">
                <a:solidFill>
                  <a:srgbClr val="FF0000"/>
                </a:solidFill>
              </a:rPr>
              <a:t>on terms more </a:t>
            </a:r>
            <a:r>
              <a:rPr lang="en-US" altLang="zh-TW" dirty="0" err="1" smtClean="0">
                <a:solidFill>
                  <a:srgbClr val="FF0000"/>
                </a:solidFill>
              </a:rPr>
              <a:t>favourable</a:t>
            </a:r>
            <a:r>
              <a:rPr lang="en-US" altLang="zh-TW" dirty="0" smtClean="0">
                <a:solidFill>
                  <a:srgbClr val="FF0000"/>
                </a:solidFill>
              </a:rPr>
              <a:t> than those available to the recipient in the market.</a:t>
            </a:r>
            <a:r>
              <a:rPr lang="en-US" altLang="zh-TW" dirty="0" smtClean="0"/>
              <a:t> </a:t>
            </a:r>
          </a:p>
          <a:p>
            <a:pPr marL="0" indent="0">
              <a:buNone/>
            </a:pP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u="sng" dirty="0" smtClean="0">
                <a:hlinkClick r:id="rId5"/>
              </a:rPr>
              <a:t>Article 14</a:t>
            </a:r>
            <a:r>
              <a:rPr lang="en-US" altLang="zh-TW" dirty="0" smtClean="0"/>
              <a:t>, which we have said is relevant context in interpreting </a:t>
            </a:r>
            <a:r>
              <a:rPr lang="en-US" altLang="zh-TW" u="sng" dirty="0" smtClean="0">
                <a:hlinkClick r:id="rId4"/>
              </a:rPr>
              <a:t>Article 1.1(b)</a:t>
            </a:r>
            <a:r>
              <a:rPr lang="en-US" altLang="zh-TW" dirty="0" smtClean="0"/>
              <a:t>, supports our view that the marketplace is an appropriate basis for comparison.”(</a:t>
            </a:r>
            <a:r>
              <a:rPr lang="en-US" altLang="zh-TW" u="sng" dirty="0" smtClean="0">
                <a:hlinkClick r:id="rId6"/>
              </a:rPr>
              <a:t>Appellate Body Report, </a:t>
            </a:r>
            <a:r>
              <a:rPr lang="en-US" altLang="zh-TW" i="1" u="sng" dirty="0" smtClean="0">
                <a:hlinkClick r:id="rId6"/>
              </a:rPr>
              <a:t>Canada — Aircraft</a:t>
            </a:r>
            <a:r>
              <a:rPr lang="en-US" altLang="zh-TW" dirty="0" smtClean="0"/>
              <a:t>, paras. 157 and 158.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r>
              <a:rPr lang="en-US" altLang="zh-TW" dirty="0" smtClean="0"/>
              <a:t>Numerous dispute settlement reports confirm that a financial contribution confers a “benefit” if it is provided to the recipient on terms more </a:t>
            </a:r>
            <a:r>
              <a:rPr lang="en-US" altLang="zh-TW" dirty="0" err="1" smtClean="0"/>
              <a:t>favourable</a:t>
            </a:r>
            <a:r>
              <a:rPr lang="en-US" altLang="zh-TW" dirty="0" smtClean="0"/>
              <a:t> than the recipient could have obtained from the market.(See e.g. </a:t>
            </a:r>
            <a:r>
              <a:rPr lang="en-US" altLang="zh-TW" u="sng" dirty="0" smtClean="0">
                <a:hlinkClick r:id="rId3"/>
              </a:rPr>
              <a:t>Panel Report, </a:t>
            </a:r>
            <a:r>
              <a:rPr lang="en-US" altLang="zh-TW" i="1" u="sng" dirty="0" smtClean="0">
                <a:hlinkClick r:id="rId3"/>
              </a:rPr>
              <a:t>Canada — Aircraft</a:t>
            </a:r>
            <a:r>
              <a:rPr lang="en-US" altLang="zh-TW" dirty="0" smtClean="0"/>
              <a:t>, para. 9.112; </a:t>
            </a:r>
            <a:r>
              <a:rPr lang="en-US" altLang="zh-TW" u="sng" dirty="0" smtClean="0">
                <a:hlinkClick r:id="rId7"/>
              </a:rPr>
              <a:t>Panel Report, </a:t>
            </a:r>
            <a:r>
              <a:rPr lang="en-US" altLang="zh-TW" i="1" u="sng" dirty="0" smtClean="0">
                <a:hlinkClick r:id="rId7"/>
              </a:rPr>
              <a:t>Brazil — Aircraft</a:t>
            </a:r>
            <a:r>
              <a:rPr lang="en-US" altLang="zh-TW" dirty="0" smtClean="0"/>
              <a:t>, para. 7.24; </a:t>
            </a:r>
            <a:r>
              <a:rPr lang="en-US" altLang="zh-TW" u="sng" dirty="0" smtClean="0">
                <a:hlinkClick r:id="rId6"/>
              </a:rPr>
              <a:t>Appellate Body Report, </a:t>
            </a:r>
            <a:r>
              <a:rPr lang="en-US" altLang="zh-TW" i="1" u="sng" dirty="0" smtClean="0">
                <a:hlinkClick r:id="rId6"/>
              </a:rPr>
              <a:t>Canada — Aircraft</a:t>
            </a:r>
            <a:r>
              <a:rPr lang="en-US" altLang="zh-TW" dirty="0" smtClean="0"/>
              <a:t>, paras. 154, 157; </a:t>
            </a:r>
            <a:r>
              <a:rPr lang="en-US" altLang="zh-TW" u="sng" dirty="0" smtClean="0">
                <a:hlinkClick r:id="rId8"/>
              </a:rPr>
              <a:t>Panel Report, </a:t>
            </a:r>
            <a:r>
              <a:rPr lang="en-US" altLang="zh-TW" i="1" u="sng" dirty="0" smtClean="0">
                <a:hlinkClick r:id="rId8"/>
              </a:rPr>
              <a:t>Korea — Commercial Vessels</a:t>
            </a:r>
            <a:r>
              <a:rPr lang="en-US" altLang="zh-TW" dirty="0" smtClean="0"/>
              <a:t>, para. 7.427; </a:t>
            </a:r>
            <a:r>
              <a:rPr lang="en-US" altLang="zh-TW" u="sng" dirty="0" smtClean="0">
                <a:hlinkClick r:id="rId9"/>
              </a:rPr>
              <a:t>Panel Report, </a:t>
            </a:r>
            <a:r>
              <a:rPr lang="en-US" altLang="zh-TW" i="1" u="sng" dirty="0" smtClean="0">
                <a:hlinkClick r:id="rId9"/>
              </a:rPr>
              <a:t>EC — Countervailing Measures on DRAM Chips</a:t>
            </a:r>
            <a:r>
              <a:rPr lang="en-US" altLang="zh-TW" dirty="0" smtClean="0"/>
              <a:t>, para. 7.176; </a:t>
            </a:r>
            <a:r>
              <a:rPr lang="en-US" altLang="zh-TW" u="sng" dirty="0" smtClean="0">
                <a:hlinkClick r:id="rId10"/>
              </a:rPr>
              <a:t>Appellate Body Report, </a:t>
            </a:r>
            <a:r>
              <a:rPr lang="en-US" altLang="zh-TW" i="1" u="sng" dirty="0" smtClean="0">
                <a:hlinkClick r:id="rId10"/>
              </a:rPr>
              <a:t>Japan — DRAMs (Korea)</a:t>
            </a:r>
            <a:r>
              <a:rPr lang="en-US" altLang="zh-TW" dirty="0" smtClean="0"/>
              <a:t>, para. 225; </a:t>
            </a:r>
            <a:r>
              <a:rPr lang="en-US" altLang="zh-TW" u="sng" dirty="0" smtClean="0">
                <a:hlinkClick r:id="rId11"/>
              </a:rPr>
              <a:t>Appellate Body Report, </a:t>
            </a:r>
            <a:r>
              <a:rPr lang="en-US" altLang="zh-TW" i="1" u="sng" dirty="0" smtClean="0">
                <a:hlinkClick r:id="rId11"/>
              </a:rPr>
              <a:t>EC and certain member States — Large Civil Aircraft</a:t>
            </a:r>
            <a:r>
              <a:rPr lang="en-US" altLang="zh-TW" dirty="0" smtClean="0"/>
              <a:t>, para. 705. ) </a:t>
            </a:r>
          </a:p>
          <a:p>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The Panel in </a:t>
            </a:r>
            <a:r>
              <a:rPr lang="en-US" altLang="zh-TW" i="1" dirty="0" smtClean="0"/>
              <a:t>US — Large Civil Aircraft (2</a:t>
            </a:r>
            <a:r>
              <a:rPr lang="en-US" altLang="zh-TW" i="1" baseline="30000" dirty="0" smtClean="0"/>
              <a:t>nd</a:t>
            </a:r>
            <a:r>
              <a:rPr lang="en-US" altLang="zh-TW" i="1" dirty="0" smtClean="0"/>
              <a:t> complaint) </a:t>
            </a:r>
            <a:r>
              <a:rPr lang="en-US" altLang="zh-TW" dirty="0" smtClean="0"/>
              <a:t>observed that </a:t>
            </a:r>
            <a:r>
              <a:rPr lang="en-US" altLang="zh-TW" dirty="0" smtClean="0">
                <a:solidFill>
                  <a:srgbClr val="FF0000"/>
                </a:solidFill>
              </a:rPr>
              <a:t>it is now “well established” that a financial contribution confers a benefit </a:t>
            </a:r>
            <a:r>
              <a:rPr lang="en-US" altLang="zh-TW" dirty="0" smtClean="0"/>
              <a:t>within the meaning of </a:t>
            </a:r>
            <a:r>
              <a:rPr lang="en-US" altLang="zh-TW" u="sng" dirty="0" smtClean="0">
                <a:hlinkClick r:id="rId4"/>
              </a:rPr>
              <a:t>Article 1.1(b) of the SCM Agreement</a:t>
            </a:r>
            <a:r>
              <a:rPr lang="en-US" altLang="zh-TW" dirty="0" smtClean="0">
                <a:solidFill>
                  <a:srgbClr val="FF0000"/>
                </a:solidFill>
              </a:rPr>
              <a:t> if the terms of the financial contribution are more </a:t>
            </a:r>
            <a:r>
              <a:rPr lang="en-US" altLang="zh-TW" dirty="0" err="1" smtClean="0">
                <a:solidFill>
                  <a:srgbClr val="FF0000"/>
                </a:solidFill>
              </a:rPr>
              <a:t>favourable</a:t>
            </a:r>
            <a:r>
              <a:rPr lang="en-US" altLang="zh-TW" dirty="0" smtClean="0">
                <a:solidFill>
                  <a:srgbClr val="FF0000"/>
                </a:solidFill>
              </a:rPr>
              <a:t> than the terms available to the recipient in the market</a:t>
            </a:r>
            <a:r>
              <a:rPr lang="en-US" altLang="zh-TW" dirty="0" smtClean="0"/>
              <a:t>.(</a:t>
            </a:r>
            <a:r>
              <a:rPr lang="en-US" altLang="zh-TW" u="sng" dirty="0" smtClean="0">
                <a:hlinkClick r:id="rId12"/>
              </a:rPr>
              <a:t>Panel Report, </a:t>
            </a:r>
            <a:r>
              <a:rPr lang="en-US" altLang="zh-TW" i="1" u="sng" dirty="0" smtClean="0">
                <a:hlinkClick r:id="rId12"/>
              </a:rPr>
              <a:t>US — Large Civil Aircraft (2</a:t>
            </a:r>
            <a:r>
              <a:rPr lang="en-US" altLang="zh-TW" i="1" u="sng" baseline="30000" dirty="0" smtClean="0">
                <a:hlinkClick r:id="rId12"/>
              </a:rPr>
              <a:t>nd</a:t>
            </a:r>
            <a:r>
              <a:rPr lang="en-US" altLang="zh-TW" i="1" u="sng" dirty="0" smtClean="0">
                <a:hlinkClick r:id="rId12"/>
              </a:rPr>
              <a:t> complaint)</a:t>
            </a:r>
            <a:r>
              <a:rPr lang="en-US" altLang="zh-TW" dirty="0" smtClean="0"/>
              <a:t>, para. 7.475. )</a:t>
            </a:r>
          </a:p>
          <a:p>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4</a:t>
            </a:fld>
            <a:endParaRPr lang="zh-TW" altLang="en-US"/>
          </a:p>
        </p:txBody>
      </p:sp>
    </p:spTree>
    <p:extLst>
      <p:ext uri="{BB962C8B-B14F-4D97-AF65-F5344CB8AC3E}">
        <p14:creationId xmlns:p14="http://schemas.microsoft.com/office/powerpoint/2010/main" val="307386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228600" indent="-228600">
              <a:buAutoNum type="alphaLcParenBoth"/>
            </a:pPr>
            <a:r>
              <a:rPr lang="en-US" altLang="zh-TW" dirty="0" smtClean="0"/>
              <a:t>… the usual investment</a:t>
            </a:r>
            <a:r>
              <a:rPr lang="en-US" altLang="zh-TW" baseline="0" dirty="0" smtClean="0"/>
              <a:t> practice (including for the provision of risk capital) of private investors in the territory of that Member;</a:t>
            </a:r>
          </a:p>
          <a:p>
            <a:pPr marL="228600" indent="-228600">
              <a:buAutoNum type="alphaLcParenBoth"/>
            </a:pPr>
            <a:r>
              <a:rPr lang="en-US" altLang="zh-TW" baseline="0" dirty="0" smtClean="0"/>
              <a:t>… a comparable commercial loan… In this case the benefit shall be the difference between these two amounts;</a:t>
            </a:r>
          </a:p>
          <a:p>
            <a:pPr marL="228600" indent="-228600">
              <a:buAutoNum type="alphaLcParenBoth"/>
            </a:pPr>
            <a:r>
              <a:rPr lang="en-US" altLang="zh-TW" baseline="0" dirty="0" smtClean="0"/>
              <a:t>… a comparable commercial loan… In this case the benefit shall be the difference between these two amounts adjusted for any difference in fees;</a:t>
            </a:r>
          </a:p>
          <a:p>
            <a:pPr marL="228600" indent="-228600">
              <a:buAutoNum type="alphaLcParenBoth"/>
            </a:pPr>
            <a:r>
              <a:rPr lang="en-US" altLang="zh-TW" baseline="0" dirty="0" smtClean="0"/>
              <a:t>… the adequacy of remuneration shall be determined in relation to prevailing market conditions … in the country of provision or purchase (including price, quality, availability, marketability, transportation and other conditions of purchase </a:t>
            </a:r>
            <a:r>
              <a:rPr lang="en-US" altLang="zh-TW" baseline="0" smtClean="0"/>
              <a:t>or sale).</a:t>
            </a:r>
            <a:endParaRPr lang="zh-TW" altLang="en-US" dirty="0"/>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5</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6</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7</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8</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D6036BCE-9244-4F29-8F3B-6D98053853DA}" type="slidenum">
              <a:rPr lang="zh-TW" altLang="en-US" smtClean="0"/>
              <a:pPr/>
              <a:t>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73157"/>
            <a:ext cx="7772400" cy="1470025"/>
          </a:xfrm>
        </p:spPr>
        <p:txBody>
          <a:bodyPr anchor="b"/>
          <a:lstStyle>
            <a:lvl1pPr algn="l">
              <a:defRPr sz="4800"/>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1776A20D-0B11-43AA-9217-40F4C88372C6}" type="datetime1">
              <a:rPr lang="zh-TW" altLang="en-US" smtClean="0"/>
              <a:pPr/>
              <a:t>2015/3/13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3A37FE2-C2D8-452A-96B2-821E3C95E406}"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2FDA2CE1-3279-43B8-9EE4-EAF587FE690D}" type="datetime1">
              <a:rPr lang="zh-TW" altLang="en-US" smtClean="0"/>
              <a:pPr/>
              <a:t>2015/3/13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3A37FE2-C2D8-452A-96B2-821E3C95E406}"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43768" y="274639"/>
            <a:ext cx="1543032"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9"/>
            <a:ext cx="661513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F493668-C305-43C4-88D9-1D27AE671E55}" type="datetime1">
              <a:rPr lang="zh-TW" altLang="en-US" smtClean="0"/>
              <a:pPr/>
              <a:t>2015/3/13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3A37FE2-C2D8-452A-96B2-821E3C95E406}"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D2B0A36-CA37-4BFA-8DF8-FF840D995D86}" type="datetime1">
              <a:rPr lang="zh-TW" altLang="en-US" smtClean="0"/>
              <a:pPr/>
              <a:t>2015/3/13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3A37FE2-C2D8-452A-96B2-821E3C95E406}"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2924181"/>
            <a:ext cx="7772400" cy="1362075"/>
          </a:xfrm>
        </p:spPr>
        <p:txBody>
          <a:bodyPr anchor="t"/>
          <a:lstStyle>
            <a:lvl1pPr algn="l">
              <a:defRPr sz="44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63D3067-6CA8-4A8A-984A-A3F62A699B08}" type="datetime1">
              <a:rPr lang="zh-TW" altLang="en-US" smtClean="0"/>
              <a:pPr/>
              <a:t>2015/3/13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3A37FE2-C2D8-452A-96B2-821E3C95E406}"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C50B540B-3C28-4B50-83ED-6DBCB92312AA}" type="datetime1">
              <a:rPr lang="zh-TW" altLang="en-US" smtClean="0"/>
              <a:pPr/>
              <a:t>2015/3/13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3A37FE2-C2D8-452A-96B2-821E3C95E406}"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A34DDADE-E9B4-49B3-9B5D-9A91C82E2C2F}" type="datetime1">
              <a:rPr lang="zh-TW" altLang="en-US" smtClean="0"/>
              <a:pPr/>
              <a:t>2015/3/13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3A37FE2-C2D8-452A-96B2-821E3C95E406}"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7978E9A9-F491-4573-899F-8635E8B1F65D}" type="datetime1">
              <a:rPr lang="zh-TW" altLang="en-US" smtClean="0"/>
              <a:pPr/>
              <a:t>2015/3/13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3A37FE2-C2D8-452A-96B2-821E3C95E406}"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6202CCD-D6DB-473B-9C31-187148C0B82A}" type="datetime1">
              <a:rPr lang="zh-TW" altLang="en-US" smtClean="0"/>
              <a:pPr/>
              <a:t>2015/3/13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AE357666-A195-4215-BA63-2B84183E3898}" type="datetime1">
              <a:rPr lang="zh-TW" altLang="en-US" smtClean="0"/>
              <a:pPr/>
              <a:t>2015/3/13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3A37FE2-C2D8-452A-96B2-821E3C95E406}" type="slidenum">
              <a:rPr lang="zh-TW" altLang="en-US" smtClean="0"/>
              <a:pPr/>
              <a:t>‹#›</a:t>
            </a:fld>
            <a:endParaRPr lang="zh-TW" altLang="en-US"/>
          </a:p>
        </p:txBody>
      </p:sp>
      <p:sp>
        <p:nvSpPr>
          <p:cNvPr id="2" name="標題 1"/>
          <p:cNvSpPr>
            <a:spLocks noGrp="1"/>
          </p:cNvSpPr>
          <p:nvPr>
            <p:ph type="title"/>
          </p:nvPr>
        </p:nvSpPr>
        <p:spPr>
          <a:xfrm>
            <a:off x="457205" y="285728"/>
            <a:ext cx="8230993" cy="696626"/>
          </a:xfrm>
        </p:spPr>
        <p:txBody>
          <a:bodyPr anchor="ctr"/>
          <a:lstStyle>
            <a:lvl1pPr algn="ctr">
              <a:defRPr sz="3600" b="0"/>
            </a:lvl1pPr>
          </a:lstStyle>
          <a:p>
            <a:r>
              <a:rPr kumimoji="0" lang="zh-TW" altLang="en-US" smtClean="0"/>
              <a:t>按一下以編輯母片標題樣式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001024" y="642918"/>
            <a:ext cx="785818" cy="4572032"/>
          </a:xfrm>
        </p:spPr>
        <p:txBody>
          <a:bodyPr vert="eaVert"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73CC1FD-968D-4EB4-A7AA-5041F0057102}" type="datetime1">
              <a:rPr lang="zh-TW" altLang="en-US" smtClean="0"/>
              <a:pPr/>
              <a:t>2015/3/13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3A37FE2-C2D8-452A-96B2-821E3C95E406}"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圖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圖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9A156EA6-CCE0-401F-93F6-7452F07F3D40}" type="datetime1">
              <a:rPr lang="zh-TW" altLang="en-US" smtClean="0"/>
              <a:pPr/>
              <a:t>2015/3/13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A3A37FE2-C2D8-452A-96B2-821E3C95E406}"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_Toc413000671"/><Relationship Id="rId13" Type="http://schemas.openxmlformats.org/officeDocument/2006/relationships/hyperlink" Target="#_Toc413000676"/><Relationship Id="rId3" Type="http://schemas.openxmlformats.org/officeDocument/2006/relationships/hyperlink" Target="#_Toc413000666"/><Relationship Id="rId7" Type="http://schemas.openxmlformats.org/officeDocument/2006/relationships/hyperlink" Target="#_Toc413000670"/><Relationship Id="rId12" Type="http://schemas.openxmlformats.org/officeDocument/2006/relationships/hyperlink" Target="#_Toc413000675"/><Relationship Id="rId17" Type="http://schemas.openxmlformats.org/officeDocument/2006/relationships/hyperlink" Target="#_Toc413000680"/><Relationship Id="rId2" Type="http://schemas.openxmlformats.org/officeDocument/2006/relationships/notesSlide" Target="../notesSlides/notesSlide2.xml"/><Relationship Id="rId16" Type="http://schemas.openxmlformats.org/officeDocument/2006/relationships/hyperlink" Target="#_Toc413000679"/><Relationship Id="rId1" Type="http://schemas.openxmlformats.org/officeDocument/2006/relationships/slideLayout" Target="../slideLayouts/slideLayout2.xml"/><Relationship Id="rId6" Type="http://schemas.openxmlformats.org/officeDocument/2006/relationships/hyperlink" Target="#_Toc413000669"/><Relationship Id="rId11" Type="http://schemas.openxmlformats.org/officeDocument/2006/relationships/hyperlink" Target="#_Toc413000674"/><Relationship Id="rId5" Type="http://schemas.openxmlformats.org/officeDocument/2006/relationships/hyperlink" Target="#_Toc413000668"/><Relationship Id="rId15" Type="http://schemas.openxmlformats.org/officeDocument/2006/relationships/hyperlink" Target="#_Toc413000678"/><Relationship Id="rId10" Type="http://schemas.openxmlformats.org/officeDocument/2006/relationships/hyperlink" Target="#_Toc413000673"/><Relationship Id="rId4" Type="http://schemas.openxmlformats.org/officeDocument/2006/relationships/hyperlink" Target="#_Toc413000667"/><Relationship Id="rId9" Type="http://schemas.openxmlformats.org/officeDocument/2006/relationships/hyperlink" Target="#_Toc413000672"/><Relationship Id="rId14" Type="http://schemas.openxmlformats.org/officeDocument/2006/relationships/hyperlink" Target="#_Toc413000677"/></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1340768"/>
            <a:ext cx="7774632" cy="1899642"/>
          </a:xfrm>
        </p:spPr>
        <p:txBody>
          <a:bodyPr>
            <a:normAutofit/>
          </a:bodyPr>
          <a:lstStyle/>
          <a:p>
            <a:r>
              <a:rPr lang="zh-TW" altLang="zh-TW" b="1" dirty="0"/>
              <a:t>補貼協定下「受有利益」要件新解：市場基準之偏離？</a:t>
            </a:r>
          </a:p>
        </p:txBody>
      </p:sp>
      <p:sp>
        <p:nvSpPr>
          <p:cNvPr id="4" name="副標題 3"/>
          <p:cNvSpPr>
            <a:spLocks noGrp="1"/>
          </p:cNvSpPr>
          <p:nvPr>
            <p:ph type="subTitle" idx="1"/>
          </p:nvPr>
        </p:nvSpPr>
        <p:spPr>
          <a:xfrm>
            <a:off x="683568" y="4149080"/>
            <a:ext cx="6670366" cy="2184648"/>
          </a:xfrm>
        </p:spPr>
        <p:txBody>
          <a:bodyPr>
            <a:normAutofit/>
          </a:bodyPr>
          <a:lstStyle/>
          <a:p>
            <a:pPr algn="ctr"/>
            <a:r>
              <a:rPr lang="zh-TW" altLang="en-US" dirty="0" smtClean="0"/>
              <a:t>第十五屆國際經貿法學發展學術研討會</a:t>
            </a:r>
            <a:endParaRPr lang="en-US" altLang="zh-TW" dirty="0" smtClean="0"/>
          </a:p>
          <a:p>
            <a:pPr algn="ctr"/>
            <a:r>
              <a:rPr lang="en-US" altLang="zh-TW" dirty="0"/>
              <a:t>2015</a:t>
            </a:r>
            <a:r>
              <a:rPr lang="zh-TW" altLang="en-US" dirty="0"/>
              <a:t>年</a:t>
            </a:r>
            <a:r>
              <a:rPr lang="en-US" altLang="zh-TW" dirty="0"/>
              <a:t>3</a:t>
            </a:r>
            <a:r>
              <a:rPr lang="zh-TW" altLang="en-US" dirty="0"/>
              <a:t>月</a:t>
            </a:r>
            <a:r>
              <a:rPr lang="en-US" altLang="zh-TW" dirty="0"/>
              <a:t>14</a:t>
            </a:r>
            <a:r>
              <a:rPr lang="zh-TW" altLang="en-US" dirty="0"/>
              <a:t>日</a:t>
            </a:r>
            <a:endParaRPr lang="en-US" altLang="zh-TW" dirty="0"/>
          </a:p>
          <a:p>
            <a:pPr algn="ctr"/>
            <a:r>
              <a:rPr lang="zh-TW" altLang="en-US" dirty="0" smtClean="0"/>
              <a:t>發表人</a:t>
            </a:r>
            <a:r>
              <a:rPr lang="zh-TW" altLang="en-US" dirty="0" smtClean="0"/>
              <a:t>：楊光華教授</a:t>
            </a:r>
            <a:endParaRPr lang="en-US" altLang="zh-TW" dirty="0" smtClean="0"/>
          </a:p>
          <a:p>
            <a:pPr algn="ctr"/>
            <a:r>
              <a:rPr lang="zh-TW" altLang="en-US" dirty="0" smtClean="0"/>
              <a:t>國立政治大學國際經營與貿易學系</a:t>
            </a:r>
            <a:endParaRPr lang="zh-TW" altLang="en-US" dirty="0"/>
          </a:p>
        </p:txBody>
      </p:sp>
      <p:sp>
        <p:nvSpPr>
          <p:cNvPr id="3" name="投影片編號版面配置區 2"/>
          <p:cNvSpPr>
            <a:spLocks noGrp="1"/>
          </p:cNvSpPr>
          <p:nvPr>
            <p:ph type="sldNum" sz="quarter" idx="12"/>
          </p:nvPr>
        </p:nvSpPr>
        <p:spPr/>
        <p:txBody>
          <a:bodyPr/>
          <a:lstStyle/>
          <a:p>
            <a:fld id="{A3A37FE2-C2D8-452A-96B2-821E3C95E406}" type="slidenum">
              <a:rPr lang="zh-TW" altLang="en-US" smtClean="0"/>
              <a:pPr/>
              <a:t>1</a:t>
            </a:fld>
            <a:endParaRPr lang="zh-TW" altLang="en-US"/>
          </a:p>
        </p:txBody>
      </p:sp>
    </p:spTree>
    <p:extLst>
      <p:ext uri="{BB962C8B-B14F-4D97-AF65-F5344CB8AC3E}">
        <p14:creationId xmlns:p14="http://schemas.microsoft.com/office/powerpoint/2010/main" val="3483688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3600" b="1" dirty="0" smtClean="0"/>
              <a:t>三</a:t>
            </a:r>
            <a:r>
              <a:rPr lang="zh-TW" altLang="en-US" sz="3600" b="1" dirty="0"/>
              <a:t>、</a:t>
            </a:r>
            <a:r>
              <a:rPr lang="zh-TW" altLang="zh-TW" sz="3600" b="1" dirty="0" smtClean="0"/>
              <a:t>價格</a:t>
            </a:r>
            <a:r>
              <a:rPr lang="zh-TW" altLang="zh-TW" sz="3600" b="1" dirty="0"/>
              <a:t>扭曲的證明與替代基準之選擇</a:t>
            </a:r>
          </a:p>
        </p:txBody>
      </p:sp>
      <p:sp>
        <p:nvSpPr>
          <p:cNvPr id="3" name="內容版面配置區 2"/>
          <p:cNvSpPr>
            <a:spLocks noGrp="1"/>
          </p:cNvSpPr>
          <p:nvPr>
            <p:ph idx="1"/>
          </p:nvPr>
        </p:nvSpPr>
        <p:spPr>
          <a:xfrm>
            <a:off x="457200" y="1600200"/>
            <a:ext cx="8229600" cy="4853136"/>
          </a:xfrm>
        </p:spPr>
        <p:txBody>
          <a:bodyPr>
            <a:normAutofit/>
          </a:bodyPr>
          <a:lstStyle/>
          <a:p>
            <a:r>
              <a:rPr lang="zh-TW" altLang="en-US" dirty="0" smtClean="0"/>
              <a:t>在</a:t>
            </a:r>
            <a:r>
              <a:rPr lang="en-US" altLang="zh-TW" dirty="0" smtClean="0"/>
              <a:t> </a:t>
            </a:r>
            <a:r>
              <a:rPr lang="en-US" altLang="zh-TW" i="1" dirty="0" smtClean="0"/>
              <a:t>US-Anti-dumping </a:t>
            </a:r>
            <a:r>
              <a:rPr lang="en-US" altLang="zh-TW" i="1" dirty="0"/>
              <a:t>and Countervailing Duties(China</a:t>
            </a:r>
            <a:r>
              <a:rPr lang="en-US" altLang="zh-TW" i="1" dirty="0" smtClean="0"/>
              <a:t>) </a:t>
            </a:r>
            <a:r>
              <a:rPr lang="zh-TW" altLang="en-US" dirty="0" smtClean="0"/>
              <a:t>案</a:t>
            </a:r>
            <a:r>
              <a:rPr lang="en-US" altLang="zh-TW" dirty="0" smtClean="0"/>
              <a:t>:</a:t>
            </a:r>
            <a:r>
              <a:rPr lang="zh-TW" altLang="en-US" dirty="0" smtClean="0"/>
              <a:t>（</a:t>
            </a:r>
            <a:r>
              <a:rPr lang="en-US" altLang="zh-TW" dirty="0" smtClean="0"/>
              <a:t>DS379)</a:t>
            </a:r>
            <a:endParaRPr lang="en-US" altLang="zh-TW" dirty="0"/>
          </a:p>
          <a:p>
            <a:pPr lvl="1"/>
            <a:r>
              <a:rPr lang="zh-TW" altLang="zh-TW" dirty="0" smtClean="0"/>
              <a:t>確</a:t>
            </a:r>
            <a:r>
              <a:rPr lang="zh-TW" altLang="en-US" dirty="0" smtClean="0"/>
              <a:t>認</a:t>
            </a:r>
            <a:r>
              <a:rPr lang="zh-TW" altLang="zh-TW" dirty="0" smtClean="0"/>
              <a:t>並非</a:t>
            </a:r>
            <a:r>
              <a:rPr lang="zh-TW" altLang="zh-TW" dirty="0"/>
              <a:t>只要供應國政府是系爭貨品之「支配性」供應者，就可以不論</a:t>
            </a:r>
            <a:r>
              <a:rPr lang="zh-TW" altLang="zh-TW" dirty="0" smtClean="0"/>
              <a:t>其</a:t>
            </a:r>
            <a:r>
              <a:rPr lang="zh-TW" altLang="en-US" dirty="0" smtClean="0"/>
              <a:t>它</a:t>
            </a:r>
            <a:r>
              <a:rPr lang="zh-TW" altLang="zh-TW" dirty="0" smtClean="0"/>
              <a:t>證據</a:t>
            </a:r>
            <a:r>
              <a:rPr lang="zh-TW" altLang="zh-TW" dirty="0"/>
              <a:t>，當然地允許</a:t>
            </a:r>
            <a:r>
              <a:rPr lang="zh-TW" altLang="zh-TW" dirty="0" smtClean="0"/>
              <a:t>改用</a:t>
            </a:r>
            <a:r>
              <a:rPr lang="zh-TW" altLang="en-US" dirty="0" smtClean="0"/>
              <a:t>第</a:t>
            </a:r>
            <a:r>
              <a:rPr lang="en-US" altLang="zh-TW" dirty="0" smtClean="0"/>
              <a:t>14</a:t>
            </a:r>
            <a:r>
              <a:rPr lang="zh-TW" altLang="en-US" dirty="0" smtClean="0"/>
              <a:t>條以外之替代</a:t>
            </a:r>
            <a:r>
              <a:rPr lang="zh-TW" altLang="zh-TW" dirty="0" smtClean="0"/>
              <a:t>基準</a:t>
            </a:r>
            <a:r>
              <a:rPr lang="zh-TW" altLang="zh-TW" dirty="0"/>
              <a:t>；換言之</a:t>
            </a:r>
            <a:r>
              <a:rPr lang="zh-TW" altLang="zh-TW" dirty="0" smtClean="0"/>
              <a:t>，所以不用</a:t>
            </a:r>
            <a:r>
              <a:rPr lang="zh-TW" altLang="zh-TW" dirty="0"/>
              <a:t>供應國內之民間價格作為基準乃是</a:t>
            </a:r>
            <a:r>
              <a:rPr lang="zh-TW" altLang="zh-TW" dirty="0" smtClean="0"/>
              <a:t>因為</a:t>
            </a:r>
            <a:r>
              <a:rPr lang="zh-TW" altLang="en-US" dirty="0" smtClean="0"/>
              <a:t>該</a:t>
            </a:r>
            <a:r>
              <a:rPr lang="zh-TW" altLang="zh-TW" dirty="0" smtClean="0"/>
              <a:t>價格</a:t>
            </a:r>
            <a:r>
              <a:rPr lang="zh-TW" altLang="zh-TW" dirty="0"/>
              <a:t>遭到扭曲，而非因政府為支配性供應</a:t>
            </a:r>
            <a:r>
              <a:rPr lang="zh-TW" altLang="zh-TW" dirty="0" smtClean="0"/>
              <a:t>者。</a:t>
            </a:r>
            <a:endParaRPr lang="en-US" altLang="zh-TW" dirty="0" smtClean="0"/>
          </a:p>
          <a:p>
            <a:pPr lvl="1"/>
            <a:r>
              <a:rPr lang="zh-TW" altLang="zh-TW" dirty="0"/>
              <a:t>除了政府的支配性角色外，其它證據需考量到何種程度</a:t>
            </a:r>
            <a:r>
              <a:rPr lang="en-US" altLang="zh-TW" dirty="0" smtClean="0"/>
              <a:t>:</a:t>
            </a:r>
            <a:endParaRPr lang="en-US" altLang="zh-TW"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10</a:t>
            </a:fld>
            <a:endParaRPr lang="zh-TW" altLang="en-US"/>
          </a:p>
        </p:txBody>
      </p:sp>
    </p:spTree>
    <p:extLst>
      <p:ext uri="{BB962C8B-B14F-4D97-AF65-F5344CB8AC3E}">
        <p14:creationId xmlns:p14="http://schemas.microsoft.com/office/powerpoint/2010/main" val="1557699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t>續</a:t>
            </a:r>
            <a:endParaRPr lang="zh-TW" altLang="en-US" sz="3600" dirty="0"/>
          </a:p>
        </p:txBody>
      </p:sp>
      <p:sp>
        <p:nvSpPr>
          <p:cNvPr id="3" name="內容版面配置區 2"/>
          <p:cNvSpPr>
            <a:spLocks noGrp="1"/>
          </p:cNvSpPr>
          <p:nvPr>
            <p:ph idx="1"/>
          </p:nvPr>
        </p:nvSpPr>
        <p:spPr/>
        <p:txBody>
          <a:bodyPr>
            <a:normAutofit fontScale="85000" lnSpcReduction="20000"/>
          </a:bodyPr>
          <a:lstStyle/>
          <a:p>
            <a:pPr marL="514350" lvl="0" indent="-514350">
              <a:buSzPct val="100000"/>
              <a:buFont typeface="+mj-lt"/>
              <a:buAutoNum type="arabicPeriod"/>
            </a:pPr>
            <a:r>
              <a:rPr lang="zh-TW" altLang="zh-TW" dirty="0"/>
              <a:t>當政府為唯一之供應者或政府控制價格時，誠如美國──軟木案四之小組所分析的，已可推論價格遭到扭曲</a:t>
            </a:r>
            <a:r>
              <a:rPr lang="zh-TW" altLang="zh-TW" dirty="0" smtClean="0"/>
              <a:t>，就</a:t>
            </a:r>
            <a:r>
              <a:rPr lang="zh-TW" altLang="zh-TW" dirty="0"/>
              <a:t>不需要再多考慮</a:t>
            </a:r>
            <a:r>
              <a:rPr lang="zh-TW" altLang="zh-TW" dirty="0" smtClean="0"/>
              <a:t>其</a:t>
            </a:r>
            <a:r>
              <a:rPr lang="zh-TW" altLang="en-US" dirty="0"/>
              <a:t>它</a:t>
            </a:r>
            <a:r>
              <a:rPr lang="zh-TW" altLang="zh-TW" dirty="0" smtClean="0"/>
              <a:t>的</a:t>
            </a:r>
            <a:r>
              <a:rPr lang="zh-TW" altLang="zh-TW" dirty="0"/>
              <a:t>證據</a:t>
            </a:r>
            <a:r>
              <a:rPr lang="zh-TW" altLang="zh-TW" dirty="0" smtClean="0"/>
              <a:t>。</a:t>
            </a:r>
            <a:endParaRPr lang="en-US" altLang="zh-TW" dirty="0"/>
          </a:p>
          <a:p>
            <a:pPr marL="514350" lvl="0" indent="-514350">
              <a:buSzPct val="100000"/>
              <a:buFont typeface="+mj-lt"/>
              <a:buAutoNum type="arabicPeriod"/>
            </a:pPr>
            <a:r>
              <a:rPr lang="zh-TW" altLang="zh-TW" dirty="0" smtClean="0"/>
              <a:t>政府</a:t>
            </a:r>
            <a:r>
              <a:rPr lang="zh-TW" altLang="zh-TW" dirty="0"/>
              <a:t>為支配性供應者之情形：除了政府之市占率（或市場力量）外，尚需考量</a:t>
            </a:r>
            <a:r>
              <a:rPr lang="zh-TW" altLang="zh-TW" dirty="0" smtClean="0"/>
              <a:t>其</a:t>
            </a:r>
            <a:r>
              <a:rPr lang="zh-TW" altLang="en-US" dirty="0" smtClean="0"/>
              <a:t>它</a:t>
            </a:r>
            <a:r>
              <a:rPr lang="zh-TW" altLang="zh-TW" dirty="0" smtClean="0"/>
              <a:t>證據</a:t>
            </a:r>
            <a:r>
              <a:rPr lang="zh-TW" altLang="zh-TW" dirty="0"/>
              <a:t>，不過由於支配程度愈高、市場力量愈大，就愈可能造成價格扭曲，相對地，也會使得其他證據之重要性愈低，考量的必要性也就愈小。</a:t>
            </a:r>
            <a:r>
              <a:rPr lang="en-US" altLang="zh-TW" dirty="0" smtClean="0"/>
              <a:t> (</a:t>
            </a:r>
            <a:r>
              <a:rPr lang="zh-TW" altLang="en-US" dirty="0" smtClean="0"/>
              <a:t>本案中</a:t>
            </a:r>
            <a:r>
              <a:rPr lang="zh-TW" altLang="en-US" dirty="0"/>
              <a:t>，</a:t>
            </a:r>
            <a:r>
              <a:rPr lang="zh-TW" altLang="zh-TW" dirty="0" smtClean="0"/>
              <a:t>國營事業</a:t>
            </a:r>
            <a:r>
              <a:rPr lang="zh-TW" altLang="zh-TW" dirty="0"/>
              <a:t>在中國國內的熱軋鋼產銷市場的市占率逾</a:t>
            </a:r>
            <a:r>
              <a:rPr lang="en-US" altLang="zh-TW" dirty="0"/>
              <a:t>96%</a:t>
            </a:r>
            <a:r>
              <a:rPr lang="en-US" altLang="zh-TW" dirty="0" smtClean="0"/>
              <a:t>)</a:t>
            </a:r>
            <a:endParaRPr lang="en-US" altLang="zh-TW" dirty="0"/>
          </a:p>
          <a:p>
            <a:pPr marL="514350" lvl="0" indent="-514350">
              <a:buSzPct val="100000"/>
              <a:buFont typeface="+mj-lt"/>
              <a:buAutoNum type="arabicPeriod"/>
            </a:pPr>
            <a:r>
              <a:rPr lang="zh-TW" altLang="zh-TW" dirty="0"/>
              <a:t>政府僅為重要供應者的情形：一定需要考量政府市占率（或市場力量）以外的證據，因為僅是重要供應者本身並不足以證明價格被扭曲。</a:t>
            </a:r>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11</a:t>
            </a:fld>
            <a:endParaRPr lang="zh-TW" altLang="en-US"/>
          </a:p>
        </p:txBody>
      </p:sp>
    </p:spTree>
    <p:extLst>
      <p:ext uri="{BB962C8B-B14F-4D97-AF65-F5344CB8AC3E}">
        <p14:creationId xmlns:p14="http://schemas.microsoft.com/office/powerpoint/2010/main" val="3846081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t>續─</a:t>
            </a:r>
            <a:r>
              <a:rPr lang="en-US" altLang="zh-TW" sz="3600" dirty="0" smtClean="0"/>
              <a:t>14(b)</a:t>
            </a:r>
            <a:r>
              <a:rPr lang="zh-TW" altLang="en-US" sz="3600" dirty="0" smtClean="0"/>
              <a:t>的情形</a:t>
            </a:r>
            <a:endParaRPr lang="zh-TW" altLang="en-US" sz="3600" dirty="0"/>
          </a:p>
        </p:txBody>
      </p:sp>
      <p:sp>
        <p:nvSpPr>
          <p:cNvPr id="3" name="內容版面配置區 2"/>
          <p:cNvSpPr>
            <a:spLocks noGrp="1"/>
          </p:cNvSpPr>
          <p:nvPr>
            <p:ph idx="1"/>
          </p:nvPr>
        </p:nvSpPr>
        <p:spPr>
          <a:xfrm>
            <a:off x="611560" y="1340768"/>
            <a:ext cx="8085584" cy="5517232"/>
          </a:xfrm>
        </p:spPr>
        <p:txBody>
          <a:bodyPr>
            <a:normAutofit fontScale="70000" lnSpcReduction="20000"/>
          </a:bodyPr>
          <a:lstStyle/>
          <a:p>
            <a:r>
              <a:rPr lang="zh-TW" altLang="zh-TW" dirty="0" smtClean="0"/>
              <a:t>儘管</a:t>
            </a:r>
            <a:r>
              <a:rPr lang="zh-TW" altLang="zh-TW" dirty="0"/>
              <a:t>第</a:t>
            </a:r>
            <a:r>
              <a:rPr lang="en-US" altLang="zh-TW" dirty="0"/>
              <a:t>14(b)</a:t>
            </a:r>
            <a:r>
              <a:rPr lang="zh-TW" altLang="zh-TW" dirty="0"/>
              <a:t>條與第</a:t>
            </a:r>
            <a:r>
              <a:rPr lang="en-US" altLang="zh-TW" dirty="0"/>
              <a:t>14(d)</a:t>
            </a:r>
            <a:r>
              <a:rPr lang="zh-TW" altLang="zh-TW" dirty="0"/>
              <a:t>條之規定方式不同，但上訴機構</a:t>
            </a:r>
            <a:r>
              <a:rPr lang="zh-TW" altLang="zh-TW" dirty="0" smtClean="0"/>
              <a:t>認為</a:t>
            </a:r>
            <a:r>
              <a:rPr lang="zh-TW" altLang="zh-TW" dirty="0"/>
              <a:t>當在特定市場、以特定貨幣計價之貸款因政府之干預而扭曲，調查機關應被允許</a:t>
            </a:r>
            <a:r>
              <a:rPr lang="zh-TW" altLang="zh-TW" dirty="0" smtClean="0"/>
              <a:t>使用</a:t>
            </a:r>
            <a:r>
              <a:rPr lang="en-US" altLang="zh-TW" dirty="0" smtClean="0"/>
              <a:t>14(b)</a:t>
            </a:r>
            <a:r>
              <a:rPr lang="zh-TW" altLang="en-US" dirty="0" smtClean="0"/>
              <a:t>條</a:t>
            </a:r>
            <a:r>
              <a:rPr lang="zh-TW" altLang="zh-TW" dirty="0" smtClean="0"/>
              <a:t>以外</a:t>
            </a:r>
            <a:r>
              <a:rPr lang="zh-TW" altLang="zh-TW" dirty="0"/>
              <a:t>的基準，只不過該替代基準必須</a:t>
            </a:r>
            <a:r>
              <a:rPr lang="zh-TW" altLang="zh-TW" dirty="0" smtClean="0"/>
              <a:t>接近原</a:t>
            </a:r>
            <a:r>
              <a:rPr lang="zh-TW" altLang="zh-TW" dirty="0"/>
              <a:t>應使用之基準</a:t>
            </a:r>
            <a:r>
              <a:rPr lang="zh-TW" altLang="zh-TW" dirty="0" smtClean="0"/>
              <a:t>一節</a:t>
            </a:r>
            <a:r>
              <a:rPr lang="zh-TW" altLang="en-US" dirty="0" smtClean="0"/>
              <a:t>。</a:t>
            </a:r>
            <a:endParaRPr lang="en-US" altLang="zh-TW" dirty="0" smtClean="0"/>
          </a:p>
          <a:p>
            <a:r>
              <a:rPr lang="zh-TW" altLang="zh-TW" dirty="0"/>
              <a:t>對於本案人民幣商業貸款的市場是否遭到扭曲，上訴機構</a:t>
            </a:r>
            <a:r>
              <a:rPr lang="zh-TW" altLang="zh-TW" dirty="0" smtClean="0"/>
              <a:t>同意政府</a:t>
            </a:r>
            <a:r>
              <a:rPr lang="zh-TW" altLang="zh-TW" dirty="0"/>
              <a:t>做為貨幣政策制訂者與施行者的角色，應不同於政府做為貸方實際參與或者干預市場而使得借貸利率實質上是政府而非市場所建立的情形；只有當政府的角色是後者時，調查機關方得以拒用第</a:t>
            </a:r>
            <a:r>
              <a:rPr lang="en-US" altLang="zh-TW" dirty="0"/>
              <a:t>14(b)</a:t>
            </a:r>
            <a:r>
              <a:rPr lang="zh-TW" altLang="zh-TW" dirty="0"/>
              <a:t>條所規定之</a:t>
            </a:r>
            <a:r>
              <a:rPr lang="zh-TW" altLang="zh-TW" dirty="0" smtClean="0"/>
              <a:t>基準</a:t>
            </a:r>
            <a:r>
              <a:rPr lang="zh-TW" altLang="en-US" dirty="0" smtClean="0"/>
              <a:t>。</a:t>
            </a:r>
            <a:endParaRPr lang="en-US" altLang="zh-TW" dirty="0" smtClean="0"/>
          </a:p>
          <a:p>
            <a:r>
              <a:rPr lang="zh-TW" altLang="zh-TW" dirty="0" smtClean="0"/>
              <a:t>上訴</a:t>
            </a:r>
            <a:r>
              <a:rPr lang="zh-TW" altLang="zh-TW" dirty="0"/>
              <a:t>機構</a:t>
            </a:r>
            <a:r>
              <a:rPr lang="zh-TW" altLang="zh-TW" dirty="0" smtClean="0"/>
              <a:t>同意</a:t>
            </a:r>
            <a:r>
              <a:rPr lang="zh-TW" altLang="en-US" dirty="0" smtClean="0"/>
              <a:t>本</a:t>
            </a:r>
            <a:r>
              <a:rPr lang="zh-TW" altLang="en-US" dirty="0"/>
              <a:t>案</a:t>
            </a:r>
            <a:r>
              <a:rPr lang="zh-TW" altLang="zh-TW" dirty="0" smtClean="0"/>
              <a:t>美國</a:t>
            </a:r>
            <a:r>
              <a:rPr lang="zh-TW" altLang="zh-TW" dirty="0"/>
              <a:t>商務部拒用中國人民幣利率作為基準是有理由</a:t>
            </a:r>
            <a:r>
              <a:rPr lang="zh-TW" altLang="zh-TW" dirty="0" smtClean="0"/>
              <a:t>的</a:t>
            </a:r>
            <a:r>
              <a:rPr lang="zh-TW" altLang="en-US" dirty="0" smtClean="0"/>
              <a:t>；但</a:t>
            </a:r>
            <a:r>
              <a:rPr lang="zh-TW" altLang="zh-TW" dirty="0" smtClean="0"/>
              <a:t>對於</a:t>
            </a:r>
            <a:r>
              <a:rPr lang="zh-TW" altLang="zh-TW" dirty="0"/>
              <a:t>美國</a:t>
            </a:r>
            <a:r>
              <a:rPr lang="zh-TW" altLang="zh-TW" dirty="0" smtClean="0"/>
              <a:t>商務部選取</a:t>
            </a:r>
            <a:r>
              <a:rPr lang="zh-TW" altLang="zh-TW" dirty="0"/>
              <a:t>之替代</a:t>
            </a:r>
            <a:r>
              <a:rPr lang="zh-TW" altLang="zh-TW" dirty="0" smtClean="0"/>
              <a:t>指標</a:t>
            </a:r>
            <a:r>
              <a:rPr lang="zh-TW" altLang="en-US" dirty="0" smtClean="0"/>
              <a:t>：即</a:t>
            </a:r>
            <a:r>
              <a:rPr lang="en-US" altLang="zh-TW" dirty="0" smtClean="0"/>
              <a:t>33</a:t>
            </a:r>
            <a:r>
              <a:rPr lang="zh-TW" altLang="en-US" dirty="0"/>
              <a:t>個國民所得毛額（</a:t>
            </a:r>
            <a:r>
              <a:rPr lang="en-US" altLang="zh-TW" dirty="0"/>
              <a:t>GNI</a:t>
            </a:r>
            <a:r>
              <a:rPr lang="zh-TW" altLang="en-US" dirty="0"/>
              <a:t>）與中國相近的市場經濟</a:t>
            </a:r>
            <a:r>
              <a:rPr lang="zh-TW" altLang="en-US" dirty="0" smtClean="0"/>
              <a:t>國之真實利率（根據</a:t>
            </a:r>
            <a:r>
              <a:rPr lang="zh-TW" altLang="en-US" dirty="0"/>
              <a:t>所得與利率的相反關係，以回歸方式</a:t>
            </a:r>
            <a:r>
              <a:rPr lang="zh-TW" altLang="en-US" dirty="0" smtClean="0"/>
              <a:t>推算，並利用</a:t>
            </a:r>
            <a:r>
              <a:rPr lang="zh-TW" altLang="en-US" dirty="0"/>
              <a:t>通膨及政府治理品質等指標加以</a:t>
            </a:r>
            <a:r>
              <a:rPr lang="zh-TW" altLang="en-US" dirty="0" smtClean="0"/>
              <a:t>調整而得），</a:t>
            </a:r>
            <a:r>
              <a:rPr lang="zh-TW" altLang="zh-TW" dirty="0" smtClean="0"/>
              <a:t>上訴</a:t>
            </a:r>
            <a:r>
              <a:rPr lang="zh-TW" altLang="zh-TW" dirty="0"/>
              <a:t>機構無法</a:t>
            </a:r>
            <a:r>
              <a:rPr lang="zh-TW" altLang="zh-TW" dirty="0" smtClean="0"/>
              <a:t>認同，直言並</a:t>
            </a:r>
            <a:r>
              <a:rPr lang="zh-TW" altLang="en-US" dirty="0" smtClean="0"/>
              <a:t>無</a:t>
            </a:r>
            <a:r>
              <a:rPr lang="zh-TW" altLang="zh-TW" dirty="0" smtClean="0"/>
              <a:t>任</a:t>
            </a:r>
            <a:r>
              <a:rPr lang="zh-TW" altLang="zh-TW" dirty="0"/>
              <a:t>何證據支持所得水準與借貸利率的反向</a:t>
            </a:r>
            <a:r>
              <a:rPr lang="zh-TW" altLang="zh-TW" dirty="0" smtClean="0"/>
              <a:t>關係</a:t>
            </a:r>
            <a:r>
              <a:rPr lang="zh-TW" altLang="en-US" dirty="0" smtClean="0"/>
              <a:t>。建議</a:t>
            </a:r>
            <a:r>
              <a:rPr lang="zh-TW" altLang="zh-TW" dirty="0" smtClean="0"/>
              <a:t>可能</a:t>
            </a:r>
            <a:r>
              <a:rPr lang="zh-TW" altLang="en-US" dirty="0" smtClean="0"/>
              <a:t>的替代指標</a:t>
            </a:r>
            <a:r>
              <a:rPr lang="zh-TW" altLang="zh-TW" dirty="0" smtClean="0"/>
              <a:t>包括</a:t>
            </a:r>
            <a:r>
              <a:rPr lang="zh-TW" altLang="zh-TW" dirty="0"/>
              <a:t>以第三國之利率做為替代，而非選擇一群國家；或者在選擇一群國家時用的指標是採用國民儲蓄率，而</a:t>
            </a:r>
            <a:r>
              <a:rPr lang="zh-TW" altLang="zh-TW" dirty="0" smtClean="0"/>
              <a:t>非</a:t>
            </a:r>
            <a:r>
              <a:rPr lang="en-US" altLang="zh-TW" dirty="0" smtClean="0"/>
              <a:t>GNI</a:t>
            </a:r>
            <a:r>
              <a:rPr lang="zh-TW" altLang="zh-TW" dirty="0" smtClean="0"/>
              <a:t>。</a:t>
            </a:r>
            <a:endParaRPr lang="zh-TW" altLang="zh-TW" dirty="0"/>
          </a:p>
          <a:p>
            <a:endParaRPr lang="en-US" altLang="zh-TW" dirty="0" smtClean="0"/>
          </a:p>
          <a:p>
            <a:endParaRPr lang="en-US" altLang="zh-TW" dirty="0" smtClean="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12</a:t>
            </a:fld>
            <a:endParaRPr lang="zh-TW" altLang="en-US"/>
          </a:p>
        </p:txBody>
      </p:sp>
    </p:spTree>
    <p:extLst>
      <p:ext uri="{BB962C8B-B14F-4D97-AF65-F5344CB8AC3E}">
        <p14:creationId xmlns:p14="http://schemas.microsoft.com/office/powerpoint/2010/main" val="3443311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b="1" dirty="0" smtClean="0"/>
              <a:t>肆</a:t>
            </a:r>
            <a:r>
              <a:rPr lang="zh-TW" altLang="en-US" b="1" dirty="0"/>
              <a:t>、</a:t>
            </a:r>
            <a:r>
              <a:rPr lang="zh-TW" altLang="zh-TW" b="1" dirty="0" smtClean="0"/>
              <a:t>「</a:t>
            </a:r>
            <a:r>
              <a:rPr lang="zh-TW" altLang="zh-TW" b="1" dirty="0"/>
              <a:t>受有利益」新解</a:t>
            </a:r>
          </a:p>
        </p:txBody>
      </p:sp>
      <p:sp>
        <p:nvSpPr>
          <p:cNvPr id="3" name="內容版面配置區 2"/>
          <p:cNvSpPr>
            <a:spLocks noGrp="1"/>
          </p:cNvSpPr>
          <p:nvPr>
            <p:ph idx="1"/>
          </p:nvPr>
        </p:nvSpPr>
        <p:spPr/>
        <p:txBody>
          <a:bodyPr>
            <a:normAutofit fontScale="92500" lnSpcReduction="20000"/>
          </a:bodyPr>
          <a:lstStyle/>
          <a:p>
            <a:r>
              <a:rPr lang="en-US" altLang="zh-TW" dirty="0" smtClean="0"/>
              <a:t>Fact: OPA (Ontario Power Authority) </a:t>
            </a:r>
            <a:r>
              <a:rPr lang="en-US" altLang="zh-TW" dirty="0" smtClean="0">
                <a:sym typeface="Wingdings" panose="05000000000000000000" pitchFamily="2" charset="2"/>
              </a:rPr>
              <a:t> FIT price   producers of renewable energy (wind and solar) meeting minimum domestic content requirement</a:t>
            </a:r>
          </a:p>
          <a:p>
            <a:r>
              <a:rPr lang="en-US" altLang="zh-TW" dirty="0" smtClean="0">
                <a:sym typeface="Wingdings" panose="05000000000000000000" pitchFamily="2" charset="2"/>
              </a:rPr>
              <a:t>Ruling: </a:t>
            </a:r>
          </a:p>
          <a:p>
            <a:pPr lvl="1"/>
            <a:r>
              <a:rPr lang="en-US" altLang="zh-TW" dirty="0" smtClean="0">
                <a:sym typeface="Wingdings" panose="05000000000000000000" pitchFamily="2" charset="2"/>
              </a:rPr>
              <a:t>Violation of TRIMs and GATT III: 4 (Yes*)</a:t>
            </a:r>
          </a:p>
          <a:p>
            <a:pPr lvl="1"/>
            <a:r>
              <a:rPr lang="en-US" altLang="zh-TW" dirty="0" smtClean="0">
                <a:sym typeface="Wingdings" panose="05000000000000000000" pitchFamily="2" charset="2"/>
              </a:rPr>
              <a:t>Violation of SCM?</a:t>
            </a:r>
          </a:p>
          <a:p>
            <a:pPr lvl="2"/>
            <a:r>
              <a:rPr lang="en-US" altLang="zh-TW" dirty="0" smtClean="0">
                <a:sym typeface="Wingdings" panose="05000000000000000000" pitchFamily="2" charset="2"/>
              </a:rPr>
              <a:t>Panel &amp; AB: the </a:t>
            </a:r>
            <a:r>
              <a:rPr lang="en-US" altLang="zh-TW" dirty="0">
                <a:sym typeface="Wingdings" panose="05000000000000000000" pitchFamily="2" charset="2"/>
              </a:rPr>
              <a:t>measure constitutes a “purchase of goods (i.e., electricity)” through its public </a:t>
            </a:r>
            <a:r>
              <a:rPr lang="en-US" altLang="zh-TW" dirty="0" smtClean="0">
                <a:sym typeface="Wingdings" panose="05000000000000000000" pitchFamily="2" charset="2"/>
              </a:rPr>
              <a:t>bodies</a:t>
            </a:r>
          </a:p>
          <a:p>
            <a:pPr lvl="2"/>
            <a:r>
              <a:rPr lang="en-US" altLang="zh-TW" dirty="0" smtClean="0">
                <a:sym typeface="Wingdings" panose="05000000000000000000" pitchFamily="2" charset="2"/>
              </a:rPr>
              <a:t>Benefit analysis: the adjudicating bodies took three different positions: Majority of the Panel vs. Dissenting Panelist vs. the AB.</a:t>
            </a:r>
            <a:endParaRPr lang="zh-TW" altLang="en-US" dirty="0"/>
          </a:p>
          <a:p>
            <a:pPr lvl="2"/>
            <a:endParaRPr lang="en-US" altLang="zh-TW" dirty="0" smtClean="0">
              <a:sym typeface="Wingdings" panose="05000000000000000000" pitchFamily="2" charset="2"/>
            </a:endParaRPr>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13</a:t>
            </a:fld>
            <a:endParaRPr lang="zh-TW" altLang="en-US"/>
          </a:p>
        </p:txBody>
      </p:sp>
    </p:spTree>
    <p:extLst>
      <p:ext uri="{BB962C8B-B14F-4D97-AF65-F5344CB8AC3E}">
        <p14:creationId xmlns:p14="http://schemas.microsoft.com/office/powerpoint/2010/main" val="1650737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t>兩造有關</a:t>
            </a:r>
            <a:r>
              <a:rPr lang="zh-TW" altLang="en-US" sz="3600" dirty="0" smtClean="0"/>
              <a:t>「利益」之</a:t>
            </a:r>
            <a:r>
              <a:rPr lang="zh-TW" altLang="en-US" sz="3600" dirty="0" smtClean="0"/>
              <a:t>主張</a:t>
            </a:r>
            <a:endParaRPr lang="zh-TW" altLang="en-US" sz="3600" dirty="0"/>
          </a:p>
        </p:txBody>
      </p:sp>
      <p:sp>
        <p:nvSpPr>
          <p:cNvPr id="3" name="內容版面配置區 2"/>
          <p:cNvSpPr>
            <a:spLocks noGrp="1"/>
          </p:cNvSpPr>
          <p:nvPr>
            <p:ph idx="1"/>
          </p:nvPr>
        </p:nvSpPr>
        <p:spPr/>
        <p:txBody>
          <a:bodyPr>
            <a:normAutofit fontScale="85000" lnSpcReduction="10000"/>
          </a:bodyPr>
          <a:lstStyle/>
          <a:p>
            <a:r>
              <a:rPr lang="zh-TW" altLang="en-US" dirty="0" smtClean="0"/>
              <a:t>原告</a:t>
            </a:r>
            <a:r>
              <a:rPr lang="en-US" altLang="zh-TW" dirty="0" smtClean="0"/>
              <a:t> </a:t>
            </a:r>
            <a:r>
              <a:rPr lang="zh-TW" altLang="en-US" dirty="0" smtClean="0"/>
              <a:t>（</a:t>
            </a:r>
            <a:r>
              <a:rPr lang="en-US" altLang="zh-TW" dirty="0" smtClean="0"/>
              <a:t>EU</a:t>
            </a:r>
            <a:r>
              <a:rPr lang="en-US" altLang="zh-TW" dirty="0" smtClean="0"/>
              <a:t>, </a:t>
            </a:r>
            <a:r>
              <a:rPr lang="en-US" altLang="zh-TW" dirty="0" smtClean="0"/>
              <a:t>Japan</a:t>
            </a:r>
            <a:r>
              <a:rPr lang="zh-TW" altLang="en-US" dirty="0"/>
              <a:t>）</a:t>
            </a:r>
            <a:r>
              <a:rPr lang="en-US" altLang="zh-TW" dirty="0" smtClean="0"/>
              <a:t>: </a:t>
            </a:r>
          </a:p>
          <a:p>
            <a:pPr lvl="1"/>
            <a:r>
              <a:rPr lang="zh-TW" altLang="zh-TW" dirty="0" smtClean="0"/>
              <a:t>躉</a:t>
            </a:r>
            <a:r>
              <a:rPr lang="zh-TW" altLang="zh-TW" dirty="0"/>
              <a:t>購費率超過安大略省電力批發市場價格或任何一個原告所舉證作為替代基準之美國電力批發市場</a:t>
            </a:r>
            <a:r>
              <a:rPr lang="zh-TW" altLang="zh-TW" dirty="0" smtClean="0"/>
              <a:t>價格</a:t>
            </a:r>
            <a:endParaRPr lang="en-US" altLang="zh-TW" dirty="0" smtClean="0"/>
          </a:p>
          <a:p>
            <a:pPr lvl="1"/>
            <a:r>
              <a:rPr lang="zh-TW" altLang="zh-TW" dirty="0"/>
              <a:t>若不是該優惠費率，再生能源業者生產的電力根本無從與傳統電力競爭，足證再生能源業者受有</a:t>
            </a:r>
            <a:r>
              <a:rPr lang="zh-TW" altLang="zh-TW" dirty="0" smtClean="0"/>
              <a:t>利益</a:t>
            </a:r>
            <a:r>
              <a:rPr lang="en-US" altLang="zh-TW" dirty="0" smtClean="0"/>
              <a:t>	</a:t>
            </a:r>
          </a:p>
          <a:p>
            <a:r>
              <a:rPr lang="zh-TW" altLang="en-US" dirty="0" smtClean="0"/>
              <a:t>被告</a:t>
            </a:r>
            <a:r>
              <a:rPr lang="zh-TW" altLang="en-US" dirty="0"/>
              <a:t>（</a:t>
            </a:r>
            <a:r>
              <a:rPr lang="en-US" altLang="zh-TW" dirty="0" smtClean="0"/>
              <a:t>Canada</a:t>
            </a:r>
            <a:r>
              <a:rPr lang="zh-TW" altLang="en-US" dirty="0" smtClean="0"/>
              <a:t>）</a:t>
            </a:r>
            <a:r>
              <a:rPr lang="en-US" altLang="zh-TW" dirty="0" smtClean="0"/>
              <a:t>: </a:t>
            </a:r>
          </a:p>
          <a:p>
            <a:pPr lvl="1"/>
            <a:r>
              <a:rPr lang="zh-TW" altLang="zh-TW" dirty="0"/>
              <a:t>加拿大雖然承認電力收購制度之根本目的是要鼓勵原本不可能存在的再生能源發電設施的興建，但是主張作為受有利益比較基準的市場必須是使用風力及太陽光電發電技術之電力市場，而非傳統電力市場</a:t>
            </a:r>
            <a:endParaRPr lang="zh-TW" altLang="en-US" dirty="0">
              <a:solidFill>
                <a:srgbClr val="FF0000"/>
              </a:solidFill>
            </a:endParaRPr>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14</a:t>
            </a:fld>
            <a:endParaRPr lang="zh-TW" altLang="en-US"/>
          </a:p>
        </p:txBody>
      </p:sp>
    </p:spTree>
    <p:extLst>
      <p:ext uri="{BB962C8B-B14F-4D97-AF65-F5344CB8AC3E}">
        <p14:creationId xmlns:p14="http://schemas.microsoft.com/office/powerpoint/2010/main" val="2561848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3600" b="1" dirty="0" smtClean="0"/>
              <a:t>一</a:t>
            </a:r>
            <a:r>
              <a:rPr lang="zh-TW" altLang="en-US" sz="3600" b="1" dirty="0"/>
              <a:t>、</a:t>
            </a:r>
            <a:r>
              <a:rPr lang="zh-TW" altLang="zh-TW" sz="3600" b="1" dirty="0" smtClean="0"/>
              <a:t>小組</a:t>
            </a:r>
            <a:r>
              <a:rPr lang="zh-TW" altLang="zh-TW" sz="3600" b="1" dirty="0"/>
              <a:t>多數意見</a:t>
            </a:r>
          </a:p>
        </p:txBody>
      </p:sp>
      <p:sp>
        <p:nvSpPr>
          <p:cNvPr id="3" name="內容版面配置區 2"/>
          <p:cNvSpPr>
            <a:spLocks noGrp="1"/>
          </p:cNvSpPr>
          <p:nvPr>
            <p:ph idx="1"/>
          </p:nvPr>
        </p:nvSpPr>
        <p:spPr>
          <a:xfrm>
            <a:off x="539552" y="1600200"/>
            <a:ext cx="8136904" cy="4997152"/>
          </a:xfrm>
        </p:spPr>
        <p:txBody>
          <a:bodyPr>
            <a:normAutofit fontScale="92500" lnSpcReduction="20000"/>
          </a:bodyPr>
          <a:lstStyle/>
          <a:p>
            <a:r>
              <a:rPr lang="zh-TW" altLang="zh-TW" dirty="0"/>
              <a:t>小組的多數意見否定了兩造當事國的主張</a:t>
            </a:r>
            <a:r>
              <a:rPr lang="zh-TW" altLang="zh-TW" dirty="0" smtClean="0"/>
              <a:t>。</a:t>
            </a:r>
            <a:endParaRPr lang="en-US" altLang="zh-TW" dirty="0" smtClean="0"/>
          </a:p>
          <a:p>
            <a:r>
              <a:rPr lang="zh-TW" altLang="en-US" dirty="0" smtClean="0"/>
              <a:t>雖說明</a:t>
            </a:r>
            <a:r>
              <a:rPr lang="zh-TW" altLang="zh-TW" dirty="0"/>
              <a:t>小組的分析是可以僅止於駁回原告有關「利益」的</a:t>
            </a:r>
            <a:r>
              <a:rPr lang="zh-TW" altLang="zh-TW" dirty="0" smtClean="0"/>
              <a:t>主張</a:t>
            </a:r>
            <a:r>
              <a:rPr lang="zh-TW" altLang="en-US" dirty="0" smtClean="0"/>
              <a:t>，而</a:t>
            </a:r>
            <a:r>
              <a:rPr lang="zh-TW" altLang="zh-TW" dirty="0" smtClean="0"/>
              <a:t>沒有義務</a:t>
            </a:r>
            <a:r>
              <a:rPr lang="zh-TW" altLang="en-US" dirty="0" smtClean="0"/>
              <a:t>去找尋利益之比較基準，但又提出其所謂的觀察以利</a:t>
            </a:r>
            <a:r>
              <a:rPr lang="zh-TW" altLang="zh-TW" dirty="0" smtClean="0"/>
              <a:t>在</a:t>
            </a:r>
            <a:r>
              <a:rPr lang="zh-TW" altLang="zh-TW" dirty="0"/>
              <a:t>未來類似案件中可以</a:t>
            </a:r>
            <a:r>
              <a:rPr lang="zh-TW" altLang="zh-TW" dirty="0" smtClean="0"/>
              <a:t>有效處理</a:t>
            </a:r>
            <a:r>
              <a:rPr lang="zh-TW" altLang="zh-TW" dirty="0"/>
              <a:t>利益</a:t>
            </a:r>
            <a:r>
              <a:rPr lang="zh-TW" altLang="zh-TW" dirty="0" smtClean="0"/>
              <a:t>問題</a:t>
            </a:r>
            <a:r>
              <a:rPr lang="zh-TW" altLang="en-US" dirty="0" smtClean="0"/>
              <a:t>：</a:t>
            </a:r>
            <a:endParaRPr lang="en-US" altLang="zh-TW" dirty="0" smtClean="0"/>
          </a:p>
          <a:p>
            <a:pPr lvl="1"/>
            <a:r>
              <a:rPr lang="zh-TW" altLang="zh-TW" dirty="0"/>
              <a:t>既要維持政府對電力批發市場之干預以確保可靠的電力供應，又要維持以市場為基礎的紀律，可能的方法就是以購買電力之民間業者在供需情況與安大略省相仿的批發市場中的行為作為</a:t>
            </a:r>
            <a:r>
              <a:rPr lang="zh-TW" altLang="zh-TW" dirty="0" smtClean="0"/>
              <a:t>基準</a:t>
            </a:r>
            <a:r>
              <a:rPr lang="zh-TW" altLang="en-US" dirty="0" smtClean="0"/>
              <a:t>。</a:t>
            </a:r>
            <a:endParaRPr lang="en-US" altLang="zh-TW" dirty="0" smtClean="0"/>
          </a:p>
          <a:p>
            <a:pPr lvl="1"/>
            <a:r>
              <a:rPr lang="zh-TW" altLang="zh-TW" dirty="0" smtClean="0"/>
              <a:t>具體</a:t>
            </a:r>
            <a:r>
              <a:rPr lang="zh-TW" altLang="zh-TW" dirty="0"/>
              <a:t>來說，在本案中將是以商業的電力經銷業者在政府所加諸之購買相當的風力及太陽光電發電量的義務下所願提供之價格條件作為基準，</a:t>
            </a:r>
            <a:r>
              <a:rPr lang="en-US" altLang="zh-TW" dirty="0"/>
              <a:t>FIT</a:t>
            </a:r>
            <a:r>
              <a:rPr lang="zh-TW" altLang="zh-TW" dirty="0"/>
              <a:t>契約價格條件若高於這個基準即是授與利益</a:t>
            </a:r>
            <a:endParaRPr lang="en-US" altLang="zh-TW" dirty="0" smtClean="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15</a:t>
            </a:fld>
            <a:endParaRPr lang="zh-TW" altLang="en-US"/>
          </a:p>
        </p:txBody>
      </p:sp>
    </p:spTree>
    <p:extLst>
      <p:ext uri="{BB962C8B-B14F-4D97-AF65-F5344CB8AC3E}">
        <p14:creationId xmlns:p14="http://schemas.microsoft.com/office/powerpoint/2010/main" val="3759982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3600" b="1" dirty="0" smtClean="0"/>
              <a:t>二</a:t>
            </a:r>
            <a:r>
              <a:rPr lang="zh-TW" altLang="en-US" sz="3600" b="1" dirty="0"/>
              <a:t>、</a:t>
            </a:r>
            <a:r>
              <a:rPr lang="zh-TW" altLang="zh-TW" sz="3600" b="1" dirty="0" smtClean="0"/>
              <a:t>小組</a:t>
            </a:r>
            <a:r>
              <a:rPr lang="zh-TW" altLang="zh-TW" sz="3600" b="1" dirty="0"/>
              <a:t>不同意見</a:t>
            </a:r>
          </a:p>
        </p:txBody>
      </p:sp>
      <p:sp>
        <p:nvSpPr>
          <p:cNvPr id="3" name="內容版面配置區 2"/>
          <p:cNvSpPr>
            <a:spLocks noGrp="1"/>
          </p:cNvSpPr>
          <p:nvPr>
            <p:ph idx="1"/>
          </p:nvPr>
        </p:nvSpPr>
        <p:spPr>
          <a:xfrm>
            <a:off x="457200" y="1600200"/>
            <a:ext cx="8363272" cy="4997152"/>
          </a:xfrm>
        </p:spPr>
        <p:txBody>
          <a:bodyPr>
            <a:normAutofit fontScale="70000" lnSpcReduction="20000"/>
          </a:bodyPr>
          <a:lstStyle/>
          <a:p>
            <a:r>
              <a:rPr lang="zh-TW" altLang="zh-TW" dirty="0" smtClean="0"/>
              <a:t>反對</a:t>
            </a:r>
            <a:r>
              <a:rPr lang="zh-TW" altLang="zh-TW" dirty="0"/>
              <a:t>小組為了確保加拿大政府所追求的可靠電力供應而否定了以競爭的電力批發市場作為利益分析的基準，也不贊成小組最後所建議的替代</a:t>
            </a:r>
            <a:r>
              <a:rPr lang="zh-TW" altLang="zh-TW" dirty="0" smtClean="0"/>
              <a:t>方法</a:t>
            </a:r>
            <a:r>
              <a:rPr lang="zh-TW" altLang="en-US" dirty="0" smtClean="0"/>
              <a:t>。</a:t>
            </a:r>
            <a:endParaRPr lang="en-US" altLang="zh-TW" dirty="0" smtClean="0"/>
          </a:p>
          <a:p>
            <a:r>
              <a:rPr lang="zh-TW" altLang="zh-TW" dirty="0"/>
              <a:t>重申過去案例所建立起來的以市場為基礎之利益分析方式外，也指出小組竟主張競爭的電力批發市場縱使理論上存在，也不符加拿大政府所設定之電力政策目標，因而拒絕以之為</a:t>
            </a:r>
            <a:r>
              <a:rPr lang="zh-TW" altLang="zh-TW" dirty="0" smtClean="0"/>
              <a:t>基準，有待商榷</a:t>
            </a:r>
            <a:r>
              <a:rPr lang="zh-TW" altLang="en-US" dirty="0" smtClean="0"/>
              <a:t>。</a:t>
            </a:r>
            <a:endParaRPr lang="en-US" altLang="zh-TW" dirty="0" smtClean="0"/>
          </a:p>
          <a:p>
            <a:r>
              <a:rPr lang="zh-TW" altLang="zh-TW" dirty="0"/>
              <a:t>對於原告所提出之替代基準</a:t>
            </a:r>
            <a:r>
              <a:rPr lang="zh-TW" altLang="zh-TW" dirty="0" smtClean="0"/>
              <a:t>，</a:t>
            </a:r>
            <a:r>
              <a:rPr lang="zh-TW" altLang="zh-TW" dirty="0"/>
              <a:t>不同意見小組成員也指出原告必須證明：</a:t>
            </a:r>
            <a:r>
              <a:rPr lang="en-US" altLang="zh-TW" dirty="0"/>
              <a:t>1. </a:t>
            </a:r>
            <a:r>
              <a:rPr lang="zh-TW" altLang="zh-TW" dirty="0"/>
              <a:t>這些市場確實是競爭市場，即未如安大略省的電力批發市場一樣受到政府干預之扭曲，</a:t>
            </a:r>
            <a:r>
              <a:rPr lang="en-US" altLang="zh-TW" dirty="0"/>
              <a:t>2. </a:t>
            </a:r>
            <a:r>
              <a:rPr lang="zh-TW" altLang="zh-TW" dirty="0"/>
              <a:t>這些指標必須經過調整以反映安大略省電力的市場行情；由於原告未盡到上述的舉證責任</a:t>
            </a:r>
            <a:r>
              <a:rPr lang="zh-TW" altLang="zh-TW" dirty="0" smtClean="0"/>
              <a:t>，</a:t>
            </a:r>
            <a:r>
              <a:rPr lang="zh-TW" altLang="en-US" dirty="0" smtClean="0"/>
              <a:t>故其</a:t>
            </a:r>
            <a:r>
              <a:rPr lang="zh-TW" altLang="zh-TW" dirty="0" smtClean="0"/>
              <a:t>也</a:t>
            </a:r>
            <a:r>
              <a:rPr lang="zh-TW" altLang="zh-TW" dirty="0"/>
              <a:t>認為小組</a:t>
            </a:r>
            <a:r>
              <a:rPr lang="zh-TW" altLang="zh-TW" dirty="0" smtClean="0"/>
              <a:t>無法</a:t>
            </a:r>
            <a:r>
              <a:rPr lang="zh-TW" altLang="en-US" dirty="0" smtClean="0"/>
              <a:t>完成</a:t>
            </a:r>
            <a:r>
              <a:rPr lang="zh-TW" altLang="zh-TW" dirty="0" smtClean="0"/>
              <a:t>相關</a:t>
            </a:r>
            <a:r>
              <a:rPr lang="zh-TW" altLang="zh-TW" dirty="0"/>
              <a:t>的利益</a:t>
            </a:r>
            <a:r>
              <a:rPr lang="zh-TW" altLang="zh-TW" dirty="0" smtClean="0"/>
              <a:t>分析</a:t>
            </a:r>
            <a:r>
              <a:rPr lang="zh-TW" altLang="en-US" dirty="0" smtClean="0"/>
              <a:t>。</a:t>
            </a:r>
            <a:endParaRPr lang="en-US" altLang="zh-TW" dirty="0" smtClean="0"/>
          </a:p>
          <a:p>
            <a:r>
              <a:rPr lang="zh-TW" altLang="en-US" dirty="0" smtClean="0"/>
              <a:t>強調</a:t>
            </a:r>
            <a:r>
              <a:rPr lang="zh-TW" altLang="zh-TW" dirty="0" smtClean="0"/>
              <a:t>補助</a:t>
            </a:r>
            <a:r>
              <a:rPr lang="zh-TW" altLang="zh-TW" dirty="0"/>
              <a:t>某些技術進入已經存在的市場，就如同本案的情形，本身就可被認為是授與</a:t>
            </a:r>
            <a:r>
              <a:rPr lang="zh-TW" altLang="zh-TW" dirty="0" smtClean="0"/>
              <a:t>利益</a:t>
            </a:r>
            <a:r>
              <a:rPr lang="zh-TW" altLang="en-US" dirty="0" smtClean="0"/>
              <a:t>。因為</a:t>
            </a:r>
            <a:r>
              <a:rPr lang="zh-TW" altLang="zh-TW" dirty="0" smtClean="0"/>
              <a:t>兩造</a:t>
            </a:r>
            <a:r>
              <a:rPr lang="zh-TW" altLang="zh-TW" dirty="0"/>
              <a:t>當事國皆同意風力及太陽能光電發電業者所獲得之報酬水準（必須足以讓業者取回其非常高的資本成本</a:t>
            </a:r>
            <a:r>
              <a:rPr lang="zh-TW" altLang="zh-TW" dirty="0" smtClean="0"/>
              <a:t>），</a:t>
            </a:r>
            <a:r>
              <a:rPr lang="zh-TW" altLang="zh-TW" dirty="0"/>
              <a:t>若是沒有政府的</a:t>
            </a:r>
            <a:r>
              <a:rPr lang="zh-TW" altLang="zh-TW" dirty="0" smtClean="0"/>
              <a:t>介入</a:t>
            </a:r>
            <a:r>
              <a:rPr lang="zh-TW" altLang="en-US" dirty="0" smtClean="0"/>
              <a:t>並</a:t>
            </a:r>
            <a:r>
              <a:rPr lang="zh-TW" altLang="zh-TW" dirty="0" smtClean="0"/>
              <a:t>無法達成</a:t>
            </a:r>
            <a:r>
              <a:rPr lang="zh-TW" altLang="en-US" dirty="0" smtClean="0"/>
              <a:t>。</a:t>
            </a:r>
            <a:endParaRPr lang="en-US" altLang="zh-TW" dirty="0"/>
          </a:p>
          <a:p>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16</a:t>
            </a:fld>
            <a:endParaRPr lang="zh-TW" altLang="en-US"/>
          </a:p>
        </p:txBody>
      </p:sp>
    </p:spTree>
    <p:extLst>
      <p:ext uri="{BB962C8B-B14F-4D97-AF65-F5344CB8AC3E}">
        <p14:creationId xmlns:p14="http://schemas.microsoft.com/office/powerpoint/2010/main" val="1558119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3600" b="1" dirty="0" smtClean="0"/>
              <a:t>三</a:t>
            </a:r>
            <a:r>
              <a:rPr lang="zh-TW" altLang="en-US" sz="3600" b="1" dirty="0"/>
              <a:t>、</a:t>
            </a:r>
            <a:r>
              <a:rPr lang="zh-TW" altLang="zh-TW" sz="3600" b="1" dirty="0" smtClean="0"/>
              <a:t>上訴</a:t>
            </a:r>
            <a:r>
              <a:rPr lang="zh-TW" altLang="zh-TW" sz="3600" b="1" dirty="0"/>
              <a:t>機構之解釋</a:t>
            </a:r>
          </a:p>
        </p:txBody>
      </p:sp>
      <p:sp>
        <p:nvSpPr>
          <p:cNvPr id="3" name="內容版面配置區 2"/>
          <p:cNvSpPr>
            <a:spLocks noGrp="1"/>
          </p:cNvSpPr>
          <p:nvPr>
            <p:ph idx="1"/>
          </p:nvPr>
        </p:nvSpPr>
        <p:spPr/>
        <p:txBody>
          <a:bodyPr>
            <a:normAutofit fontScale="77500" lnSpcReduction="20000"/>
          </a:bodyPr>
          <a:lstStyle/>
          <a:p>
            <a:pPr marL="0" lvl="0" indent="0">
              <a:buNone/>
            </a:pPr>
            <a:r>
              <a:rPr lang="zh-TW" altLang="en-US" b="1" dirty="0" smtClean="0"/>
              <a:t>（一</a:t>
            </a:r>
            <a:r>
              <a:rPr lang="zh-TW" altLang="en-US" b="1" dirty="0"/>
              <a:t>）</a:t>
            </a:r>
            <a:r>
              <a:rPr lang="zh-TW" altLang="zh-TW" b="1" dirty="0" smtClean="0"/>
              <a:t>定義</a:t>
            </a:r>
            <a:r>
              <a:rPr lang="zh-TW" altLang="zh-TW" b="1" dirty="0"/>
              <a:t>相關市場</a:t>
            </a:r>
          </a:p>
          <a:p>
            <a:r>
              <a:rPr lang="zh-TW" altLang="en-US" dirty="0" smtClean="0"/>
              <a:t>除了需求面外</a:t>
            </a:r>
            <a:r>
              <a:rPr lang="zh-TW" altLang="en-US" dirty="0" smtClean="0"/>
              <a:t>，</a:t>
            </a:r>
            <a:r>
              <a:rPr lang="zh-TW" altLang="zh-TW" dirty="0"/>
              <a:t>上訴</a:t>
            </a:r>
            <a:r>
              <a:rPr lang="zh-TW" altLang="zh-TW" dirty="0" smtClean="0"/>
              <a:t>機構導入</a:t>
            </a:r>
            <a:r>
              <a:rPr lang="zh-TW" altLang="zh-TW" dirty="0"/>
              <a:t>另一個於過去進行利益分析時未被使用過的因素，即市場的供應面，其引用歐盟──大型民用航空器案的裁決，以支持這樣的</a:t>
            </a:r>
            <a:r>
              <a:rPr lang="zh-TW" altLang="zh-TW" dirty="0" smtClean="0"/>
              <a:t>主張</a:t>
            </a:r>
            <a:r>
              <a:rPr lang="zh-TW" altLang="en-US" dirty="0" smtClean="0"/>
              <a:t>（</a:t>
            </a:r>
            <a:r>
              <a:rPr lang="zh-TW" altLang="zh-TW" dirty="0" smtClean="0"/>
              <a:t>儘管</a:t>
            </a:r>
            <a:r>
              <a:rPr lang="zh-TW" altLang="zh-TW" dirty="0"/>
              <a:t>該案裁決考量供應面是在討論協定第</a:t>
            </a:r>
            <a:r>
              <a:rPr lang="en-US" altLang="zh-TW" dirty="0"/>
              <a:t>6.3</a:t>
            </a:r>
            <a:r>
              <a:rPr lang="zh-TW" altLang="zh-TW" dirty="0"/>
              <a:t>條「嚴重危害」問題，而非在選擇判斷受有利益之市場</a:t>
            </a:r>
            <a:r>
              <a:rPr lang="zh-TW" altLang="zh-TW" dirty="0" smtClean="0"/>
              <a:t>基準</a:t>
            </a:r>
            <a:r>
              <a:rPr lang="zh-TW" altLang="en-US" dirty="0" smtClean="0"/>
              <a:t>）。</a:t>
            </a:r>
            <a:endParaRPr lang="en-US" altLang="zh-TW" dirty="0" smtClean="0"/>
          </a:p>
          <a:p>
            <a:r>
              <a:rPr lang="zh-TW" altLang="en-US" dirty="0" smtClean="0"/>
              <a:t>認為</a:t>
            </a:r>
            <a:r>
              <a:rPr lang="zh-TW" altLang="zh-TW" dirty="0" smtClean="0"/>
              <a:t>小組</a:t>
            </a:r>
            <a:r>
              <a:rPr lang="zh-TW" altLang="zh-TW" dirty="0"/>
              <a:t>忽略了在批發階段，要符合政府的供電組合要求，不同發電技術所生產的電力卻是不能相互替代</a:t>
            </a:r>
            <a:r>
              <a:rPr lang="zh-TW" altLang="zh-TW" dirty="0" smtClean="0"/>
              <a:t>的</a:t>
            </a:r>
            <a:r>
              <a:rPr lang="zh-TW" altLang="en-US" dirty="0" smtClean="0"/>
              <a:t>，故</a:t>
            </a:r>
            <a:r>
              <a:rPr lang="zh-TW" altLang="zh-TW" dirty="0" smtClean="0"/>
              <a:t>不同</a:t>
            </a:r>
            <a:r>
              <a:rPr lang="zh-TW" altLang="zh-TW" dirty="0"/>
              <a:t>發電技術所產生之</a:t>
            </a:r>
            <a:r>
              <a:rPr lang="zh-TW" altLang="zh-TW" dirty="0" smtClean="0"/>
              <a:t>電力</a:t>
            </a:r>
            <a:r>
              <a:rPr lang="zh-TW" altLang="en-US" dirty="0" smtClean="0"/>
              <a:t>應</a:t>
            </a:r>
            <a:r>
              <a:rPr lang="zh-TW" altLang="zh-TW" dirty="0" smtClean="0"/>
              <a:t>視為</a:t>
            </a:r>
            <a:r>
              <a:rPr lang="zh-TW" altLang="zh-TW" dirty="0"/>
              <a:t>不同市場。</a:t>
            </a:r>
            <a:endParaRPr lang="en-US" altLang="zh-TW" dirty="0" smtClean="0"/>
          </a:p>
          <a:p>
            <a:r>
              <a:rPr lang="zh-TW" altLang="en-US" dirty="0" smtClean="0"/>
              <a:t>故相關市</a:t>
            </a:r>
            <a:r>
              <a:rPr lang="zh-TW" altLang="zh-TW" dirty="0" smtClean="0"/>
              <a:t>場</a:t>
            </a:r>
            <a:r>
              <a:rPr lang="zh-TW" altLang="en-US" dirty="0" smtClean="0"/>
              <a:t>應如同</a:t>
            </a:r>
            <a:r>
              <a:rPr lang="zh-TW" altLang="zh-TW" dirty="0" smtClean="0"/>
              <a:t>加拿大</a:t>
            </a:r>
            <a:r>
              <a:rPr lang="zh-TW" altLang="zh-TW" dirty="0"/>
              <a:t>原所</a:t>
            </a:r>
            <a:r>
              <a:rPr lang="zh-TW" altLang="zh-TW" dirty="0" smtClean="0"/>
              <a:t>建議</a:t>
            </a:r>
            <a:r>
              <a:rPr lang="zh-TW" altLang="en-US" dirty="0" smtClean="0"/>
              <a:t>的，即是</a:t>
            </a:r>
            <a:r>
              <a:rPr lang="zh-TW" altLang="zh-TW" dirty="0" smtClean="0"/>
              <a:t>由</a:t>
            </a:r>
            <a:r>
              <a:rPr lang="zh-TW" altLang="zh-TW" dirty="0"/>
              <a:t>政府供電組合定義所創造出來的市場──以風力及太陽光電技術所生產之電力</a:t>
            </a:r>
            <a:r>
              <a:rPr lang="zh-TW" altLang="zh-TW" dirty="0" smtClean="0"/>
              <a:t>的市場</a:t>
            </a:r>
            <a:r>
              <a:rPr lang="zh-TW" altLang="en-US" dirty="0" smtClean="0"/>
              <a:t>。</a:t>
            </a:r>
            <a:endParaRPr lang="en-US" altLang="zh-TW" dirty="0" smtClean="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17</a:t>
            </a:fld>
            <a:endParaRPr lang="zh-TW" altLang="en-US"/>
          </a:p>
        </p:txBody>
      </p:sp>
    </p:spTree>
    <p:extLst>
      <p:ext uri="{BB962C8B-B14F-4D97-AF65-F5344CB8AC3E}">
        <p14:creationId xmlns:p14="http://schemas.microsoft.com/office/powerpoint/2010/main" val="3333988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202034"/>
          </a:xfrm>
        </p:spPr>
        <p:txBody>
          <a:bodyPr>
            <a:normAutofit fontScale="90000"/>
          </a:bodyPr>
          <a:lstStyle/>
          <a:p>
            <a:r>
              <a:rPr lang="en-US" altLang="zh-TW" sz="3600" dirty="0" smtClean="0"/>
              <a:t/>
            </a:r>
            <a:br>
              <a:rPr lang="en-US" altLang="zh-TW" sz="3600" dirty="0" smtClean="0"/>
            </a:br>
            <a:endParaRPr lang="zh-TW" altLang="en-US" sz="3600" dirty="0"/>
          </a:p>
        </p:txBody>
      </p:sp>
      <p:sp>
        <p:nvSpPr>
          <p:cNvPr id="3" name="內容版面配置區 2"/>
          <p:cNvSpPr>
            <a:spLocks noGrp="1"/>
          </p:cNvSpPr>
          <p:nvPr>
            <p:ph idx="1"/>
          </p:nvPr>
        </p:nvSpPr>
        <p:spPr>
          <a:xfrm>
            <a:off x="457200" y="692696"/>
            <a:ext cx="8229600" cy="5832648"/>
          </a:xfrm>
        </p:spPr>
        <p:txBody>
          <a:bodyPr>
            <a:normAutofit fontScale="85000" lnSpcReduction="20000"/>
          </a:bodyPr>
          <a:lstStyle/>
          <a:p>
            <a:pPr marL="0" lvl="0" indent="0">
              <a:buNone/>
            </a:pPr>
            <a:r>
              <a:rPr lang="zh-TW" altLang="en-US" b="1" dirty="0" smtClean="0"/>
              <a:t>（二</a:t>
            </a:r>
            <a:r>
              <a:rPr lang="zh-TW" altLang="en-US" b="1" dirty="0"/>
              <a:t>）</a:t>
            </a:r>
            <a:r>
              <a:rPr lang="zh-TW" altLang="zh-TW" b="1" dirty="0" smtClean="0"/>
              <a:t>合適</a:t>
            </a:r>
            <a:r>
              <a:rPr lang="zh-TW" altLang="zh-TW" b="1" dirty="0"/>
              <a:t>的比較基準</a:t>
            </a:r>
          </a:p>
          <a:p>
            <a:r>
              <a:rPr lang="zh-TW" altLang="zh-TW" dirty="0"/>
              <a:t>上訴機構首先澄清其並未背離過去以市場為基礎的利益分析</a:t>
            </a:r>
            <a:r>
              <a:rPr lang="zh-TW" altLang="zh-TW" dirty="0" smtClean="0"/>
              <a:t>方式</a:t>
            </a:r>
            <a:r>
              <a:rPr lang="zh-TW" altLang="en-US" dirty="0" smtClean="0"/>
              <a:t>，並表示</a:t>
            </a:r>
            <a:r>
              <a:rPr lang="zh-TW" altLang="zh-TW" dirty="0"/>
              <a:t>「受有利益」之</a:t>
            </a:r>
            <a:r>
              <a:rPr lang="zh-TW" altLang="zh-TW" dirty="0" smtClean="0"/>
              <a:t>判斷</a:t>
            </a:r>
            <a:r>
              <a:rPr lang="zh-TW" altLang="en-US" dirty="0" smtClean="0"/>
              <a:t>雖毋庸考量政府的</a:t>
            </a:r>
            <a:r>
              <a:rPr lang="zh-TW" altLang="zh-TW" dirty="0" smtClean="0"/>
              <a:t>政策</a:t>
            </a:r>
            <a:r>
              <a:rPr lang="zh-TW" altLang="zh-TW" dirty="0"/>
              <a:t>考量</a:t>
            </a:r>
            <a:r>
              <a:rPr lang="zh-TW" altLang="zh-TW" dirty="0" smtClean="0"/>
              <a:t>，</a:t>
            </a:r>
            <a:r>
              <a:rPr lang="zh-TW" altLang="en-US" dirty="0" smtClean="0"/>
              <a:t>但非謂</a:t>
            </a:r>
            <a:r>
              <a:rPr lang="zh-TW" altLang="zh-TW" dirty="0" smtClean="0"/>
              <a:t>以</a:t>
            </a:r>
            <a:r>
              <a:rPr lang="zh-TW" altLang="zh-TW" dirty="0"/>
              <a:t>市場為基礎的利益分析</a:t>
            </a:r>
            <a:r>
              <a:rPr lang="zh-TW" altLang="zh-TW" dirty="0" smtClean="0"/>
              <a:t>方法不得</a:t>
            </a:r>
            <a:r>
              <a:rPr lang="zh-TW" altLang="zh-TW" dirty="0"/>
              <a:t>考量政府介入以創造市場的</a:t>
            </a:r>
            <a:r>
              <a:rPr lang="zh-TW" altLang="zh-TW" dirty="0" smtClean="0"/>
              <a:t>情形</a:t>
            </a:r>
            <a:r>
              <a:rPr lang="zh-TW" altLang="en-US" dirty="0" smtClean="0"/>
              <a:t>。</a:t>
            </a:r>
            <a:endParaRPr lang="en-US" altLang="zh-TW" dirty="0" smtClean="0"/>
          </a:p>
          <a:p>
            <a:r>
              <a:rPr lang="zh-TW" altLang="zh-TW" dirty="0" smtClean="0"/>
              <a:t>同意</a:t>
            </a:r>
            <a:r>
              <a:rPr lang="zh-TW" altLang="zh-TW" dirty="0"/>
              <a:t>小組的看法，即當政府為了將社會成本與利益內部化（即考量再生能源所具有之環保及永續的正面外部性，以及傳統能源有害健康及環境的負面外部性）所為之干預僅限於是定義市場的大體</a:t>
            </a:r>
            <a:r>
              <a:rPr lang="zh-TW" altLang="zh-TW" dirty="0" smtClean="0"/>
              <a:t>框架，</a:t>
            </a:r>
            <a:r>
              <a:rPr lang="zh-TW" altLang="en-US" dirty="0" smtClean="0"/>
              <a:t>故</a:t>
            </a:r>
            <a:r>
              <a:rPr lang="zh-TW" altLang="zh-TW" dirty="0" smtClean="0"/>
              <a:t>仍</a:t>
            </a:r>
            <a:r>
              <a:rPr lang="zh-TW" altLang="zh-TW" dirty="0"/>
              <a:t>有相當大的空間是留給民間業者基於商業考量進行</a:t>
            </a:r>
            <a:r>
              <a:rPr lang="zh-TW" altLang="zh-TW" dirty="0" smtClean="0"/>
              <a:t>運作</a:t>
            </a:r>
            <a:r>
              <a:rPr lang="zh-TW" altLang="en-US" dirty="0" smtClean="0"/>
              <a:t>。</a:t>
            </a:r>
            <a:endParaRPr lang="en-US" altLang="zh-TW" dirty="0" smtClean="0"/>
          </a:p>
          <a:p>
            <a:r>
              <a:rPr lang="zh-TW" altLang="en-US" dirty="0" smtClean="0"/>
              <a:t>既</a:t>
            </a:r>
            <a:r>
              <a:rPr lang="zh-TW" altLang="zh-TW" dirty="0" smtClean="0"/>
              <a:t>將</a:t>
            </a:r>
            <a:r>
              <a:rPr lang="zh-TW" altLang="zh-TW" dirty="0"/>
              <a:t>風力及太陽光電發電市場視為是另一個獨立的市場</a:t>
            </a:r>
            <a:r>
              <a:rPr lang="zh-TW" altLang="zh-TW" dirty="0" smtClean="0"/>
              <a:t>，</a:t>
            </a:r>
            <a:r>
              <a:rPr lang="zh-TW" altLang="en-US" dirty="0" smtClean="0"/>
              <a:t>則</a:t>
            </a:r>
            <a:r>
              <a:rPr lang="zh-TW" altLang="zh-TW" dirty="0" smtClean="0"/>
              <a:t>政府</a:t>
            </a:r>
            <a:r>
              <a:rPr lang="zh-TW" altLang="zh-TW" dirty="0"/>
              <a:t>對風力及太陽光電發電業者的</a:t>
            </a:r>
            <a:r>
              <a:rPr lang="zh-TW" altLang="zh-TW" dirty="0" smtClean="0"/>
              <a:t>補助</a:t>
            </a:r>
            <a:r>
              <a:rPr lang="zh-TW" altLang="en-US" dirty="0" smtClean="0"/>
              <a:t>是</a:t>
            </a:r>
            <a:r>
              <a:rPr lang="zh-TW" altLang="zh-TW" dirty="0" smtClean="0"/>
              <a:t>創造</a:t>
            </a:r>
            <a:r>
              <a:rPr lang="zh-TW" altLang="zh-TW" dirty="0"/>
              <a:t>新市場，而非介入既有市場，也就不必然構成補貼。</a:t>
            </a:r>
            <a:endParaRPr lang="en-US" altLang="zh-TW" dirty="0" smtClean="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18</a:t>
            </a:fld>
            <a:endParaRPr lang="zh-TW" altLang="en-US"/>
          </a:p>
        </p:txBody>
      </p:sp>
    </p:spTree>
    <p:extLst>
      <p:ext uri="{BB962C8B-B14F-4D97-AF65-F5344CB8AC3E}">
        <p14:creationId xmlns:p14="http://schemas.microsoft.com/office/powerpoint/2010/main" val="36575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418058"/>
          </a:xfrm>
        </p:spPr>
        <p:txBody>
          <a:bodyPr>
            <a:normAutofit fontScale="90000"/>
          </a:bodyPr>
          <a:lstStyle/>
          <a:p>
            <a:r>
              <a:rPr lang="en-US" altLang="zh-TW" dirty="0" smtClean="0"/>
              <a:t> </a:t>
            </a:r>
            <a:endParaRPr lang="zh-TW" altLang="en-US" dirty="0"/>
          </a:p>
        </p:txBody>
      </p:sp>
      <p:sp>
        <p:nvSpPr>
          <p:cNvPr id="3" name="內容版面配置區 2"/>
          <p:cNvSpPr>
            <a:spLocks noGrp="1"/>
          </p:cNvSpPr>
          <p:nvPr>
            <p:ph idx="1"/>
          </p:nvPr>
        </p:nvSpPr>
        <p:spPr>
          <a:xfrm>
            <a:off x="457200" y="764704"/>
            <a:ext cx="8229600" cy="5361459"/>
          </a:xfrm>
        </p:spPr>
        <p:txBody>
          <a:bodyPr>
            <a:normAutofit fontScale="85000" lnSpcReduction="10000"/>
          </a:bodyPr>
          <a:lstStyle/>
          <a:p>
            <a:pPr marL="0" lvl="1" indent="0">
              <a:buClr>
                <a:schemeClr val="accent1"/>
              </a:buClr>
              <a:buNone/>
            </a:pPr>
            <a:r>
              <a:rPr lang="zh-TW" altLang="en-US" b="1" dirty="0" smtClean="0"/>
              <a:t>（三</a:t>
            </a:r>
            <a:r>
              <a:rPr lang="zh-TW" altLang="en-US" b="1" dirty="0"/>
              <a:t>）</a:t>
            </a:r>
            <a:r>
              <a:rPr lang="zh-TW" altLang="zh-TW" b="1" dirty="0" smtClean="0"/>
              <a:t>審查</a:t>
            </a:r>
            <a:r>
              <a:rPr lang="zh-TW" altLang="zh-TW" b="1" dirty="0"/>
              <a:t>小組適用基準之分析</a:t>
            </a:r>
          </a:p>
          <a:p>
            <a:r>
              <a:rPr lang="zh-TW" altLang="en-US" dirty="0" smtClean="0"/>
              <a:t>上</a:t>
            </a:r>
            <a:r>
              <a:rPr lang="zh-TW" altLang="zh-TW" dirty="0" smtClean="0"/>
              <a:t>訴</a:t>
            </a:r>
            <a:r>
              <a:rPr lang="zh-TW" altLang="zh-TW" dirty="0"/>
              <a:t>機構認為小組未基於政府供電組合定義所刻劃的市場、以及該市場裡反映風力及太陽光電發電競爭價格的基準以進行利益分析是不正確</a:t>
            </a:r>
            <a:r>
              <a:rPr lang="zh-TW" altLang="zh-TW" dirty="0" smtClean="0"/>
              <a:t>的</a:t>
            </a:r>
            <a:r>
              <a:rPr lang="zh-TW" altLang="en-US" dirty="0" smtClean="0"/>
              <a:t>。</a:t>
            </a:r>
            <a:endParaRPr lang="en-US" altLang="zh-TW" dirty="0" smtClean="0"/>
          </a:p>
          <a:p>
            <a:r>
              <a:rPr lang="zh-TW" altLang="en-US" dirty="0" smtClean="0"/>
              <a:t>至</a:t>
            </a:r>
            <a:r>
              <a:rPr lang="zh-TW" altLang="zh-TW" dirty="0" smtClean="0"/>
              <a:t>於</a:t>
            </a:r>
            <a:r>
              <a:rPr lang="zh-TW" altLang="zh-TW" dirty="0"/>
              <a:t>將</a:t>
            </a:r>
            <a:r>
              <a:rPr lang="en-US" altLang="zh-TW" dirty="0"/>
              <a:t>FIT</a:t>
            </a:r>
            <a:r>
              <a:rPr lang="zh-TW" altLang="zh-TW" dirty="0"/>
              <a:t>投資報酬率與在加拿大投資的平均資本成本相比較的正確性，上訴機構則明言不表示</a:t>
            </a:r>
            <a:r>
              <a:rPr lang="zh-TW" altLang="zh-TW" dirty="0" smtClean="0"/>
              <a:t>意見</a:t>
            </a:r>
            <a:endParaRPr lang="en-US" altLang="zh-TW" dirty="0" smtClean="0"/>
          </a:p>
          <a:p>
            <a:pPr marL="0" lvl="0" indent="0">
              <a:buNone/>
            </a:pPr>
            <a:r>
              <a:rPr lang="zh-TW" altLang="en-US" dirty="0" smtClean="0"/>
              <a:t>（四</a:t>
            </a:r>
            <a:r>
              <a:rPr lang="zh-TW" altLang="en-US" dirty="0" smtClean="0"/>
              <a:t>）</a:t>
            </a:r>
            <a:r>
              <a:rPr lang="zh-TW" altLang="zh-TW" b="1" dirty="0"/>
              <a:t>完成</a:t>
            </a:r>
            <a:r>
              <a:rPr lang="zh-TW" altLang="zh-TW" b="1" dirty="0" smtClean="0"/>
              <a:t>分析</a:t>
            </a:r>
            <a:endParaRPr lang="en-US" altLang="zh-TW" b="1" dirty="0" smtClean="0"/>
          </a:p>
          <a:p>
            <a:r>
              <a:rPr lang="zh-TW" altLang="zh-TW" dirty="0"/>
              <a:t>上訴機構指出若要證明</a:t>
            </a:r>
            <a:r>
              <a:rPr lang="en-US" altLang="zh-TW" dirty="0"/>
              <a:t>FIT</a:t>
            </a:r>
            <a:r>
              <a:rPr lang="zh-TW" altLang="zh-TW" dirty="0"/>
              <a:t>計畫授與利益，原告就必須要證明</a:t>
            </a:r>
            <a:r>
              <a:rPr lang="en-US" altLang="zh-TW" dirty="0"/>
              <a:t>FIT</a:t>
            </a:r>
            <a:r>
              <a:rPr lang="zh-TW" altLang="zh-TW" dirty="0"/>
              <a:t>躉購費率不能反映市場結果，而分析安大略省用來建立</a:t>
            </a:r>
            <a:r>
              <a:rPr lang="en-US" altLang="zh-TW" dirty="0"/>
              <a:t>FIT</a:t>
            </a:r>
            <a:r>
              <a:rPr lang="zh-TW" altLang="zh-TW" dirty="0"/>
              <a:t>躉購費率的方法論可能可以提供該費率是否超過足夠報酬的</a:t>
            </a:r>
            <a:r>
              <a:rPr lang="zh-TW" altLang="zh-TW" dirty="0" smtClean="0"/>
              <a:t>證據</a:t>
            </a:r>
            <a:r>
              <a:rPr lang="zh-TW" altLang="en-US" dirty="0" smtClean="0"/>
              <a:t>。</a:t>
            </a:r>
            <a:endParaRPr lang="en-US" altLang="zh-TW" dirty="0" smtClean="0"/>
          </a:p>
          <a:p>
            <a:pPr marL="0" indent="0">
              <a:buNone/>
            </a:pPr>
            <a:endParaRPr lang="en-US" altLang="zh-TW" dirty="0"/>
          </a:p>
          <a:p>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19</a:t>
            </a:fld>
            <a:endParaRPr lang="zh-TW" altLang="en-US"/>
          </a:p>
        </p:txBody>
      </p:sp>
    </p:spTree>
    <p:extLst>
      <p:ext uri="{BB962C8B-B14F-4D97-AF65-F5344CB8AC3E}">
        <p14:creationId xmlns:p14="http://schemas.microsoft.com/office/powerpoint/2010/main" val="552759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大綱</a:t>
            </a:r>
            <a:endParaRPr lang="zh-TW" altLang="en-US" dirty="0"/>
          </a:p>
        </p:txBody>
      </p:sp>
      <p:sp>
        <p:nvSpPr>
          <p:cNvPr id="3" name="內容版面配置區 2"/>
          <p:cNvSpPr>
            <a:spLocks noGrp="1"/>
          </p:cNvSpPr>
          <p:nvPr>
            <p:ph idx="1"/>
          </p:nvPr>
        </p:nvSpPr>
        <p:spPr/>
        <p:txBody>
          <a:bodyPr>
            <a:normAutofit fontScale="55000" lnSpcReduction="20000"/>
          </a:bodyPr>
          <a:lstStyle/>
          <a:p>
            <a:pPr marL="0" indent="0">
              <a:buNone/>
            </a:pPr>
            <a:r>
              <a:rPr lang="en-US" altLang="zh-TW" u="sng" dirty="0" smtClean="0">
                <a:hlinkClick r:id="rId3" action="ppaction://hlinkfile"/>
              </a:rPr>
              <a:t>壹</a:t>
            </a:r>
            <a:r>
              <a:rPr lang="en-US" altLang="zh-TW" u="sng" dirty="0">
                <a:hlinkClick r:id="rId3" action="ppaction://hlinkfile"/>
              </a:rPr>
              <a:t>、</a:t>
            </a:r>
            <a:r>
              <a:rPr lang="en-US" altLang="zh-TW" dirty="0">
                <a:hlinkClick r:id="rId3" action="ppaction://hlinkfile"/>
              </a:rPr>
              <a:t>	</a:t>
            </a:r>
            <a:r>
              <a:rPr lang="en-US" altLang="zh-TW" u="sng" dirty="0" err="1">
                <a:hlinkClick r:id="rId3" action="ppaction://hlinkfile"/>
              </a:rPr>
              <a:t>前言</a:t>
            </a:r>
            <a:r>
              <a:rPr lang="en-US" altLang="zh-TW" dirty="0">
                <a:hlinkClick r:id="rId3" action="ppaction://hlinkfile"/>
              </a:rPr>
              <a:t>	3</a:t>
            </a:r>
            <a:endParaRPr lang="zh-TW" altLang="zh-TW" dirty="0"/>
          </a:p>
          <a:p>
            <a:pPr marL="0" indent="0">
              <a:buNone/>
            </a:pPr>
            <a:r>
              <a:rPr lang="en-US" altLang="zh-TW" u="sng" dirty="0">
                <a:hlinkClick r:id="rId4" action="ppaction://hlinkfile"/>
              </a:rPr>
              <a:t>貳、</a:t>
            </a:r>
            <a:r>
              <a:rPr lang="en-US" altLang="zh-TW" dirty="0">
                <a:hlinkClick r:id="rId4" action="ppaction://hlinkfile"/>
              </a:rPr>
              <a:t>	</a:t>
            </a:r>
            <a:r>
              <a:rPr lang="en-US" altLang="zh-TW" u="sng" dirty="0">
                <a:hlinkClick r:id="rId4" action="ppaction://hlinkfile"/>
              </a:rPr>
              <a:t>「</a:t>
            </a:r>
            <a:r>
              <a:rPr lang="en-US" altLang="zh-TW" u="sng" dirty="0" err="1">
                <a:hlinkClick r:id="rId4" action="ppaction://hlinkfile"/>
              </a:rPr>
              <a:t>受有利益」之市場基準</a:t>
            </a:r>
            <a:r>
              <a:rPr lang="en-US" altLang="zh-TW" dirty="0">
                <a:hlinkClick r:id="rId4" action="ppaction://hlinkfile"/>
              </a:rPr>
              <a:t>	4</a:t>
            </a:r>
            <a:endParaRPr lang="zh-TW" altLang="zh-TW" dirty="0"/>
          </a:p>
          <a:p>
            <a:pPr marL="0" indent="0">
              <a:buNone/>
            </a:pPr>
            <a:r>
              <a:rPr lang="en-US" altLang="zh-TW" u="sng" dirty="0">
                <a:hlinkClick r:id="rId5" action="ppaction://hlinkfile"/>
              </a:rPr>
              <a:t>參、</a:t>
            </a:r>
            <a:r>
              <a:rPr lang="en-US" altLang="zh-TW" dirty="0">
                <a:hlinkClick r:id="rId5" action="ppaction://hlinkfile"/>
              </a:rPr>
              <a:t>	</a:t>
            </a:r>
            <a:r>
              <a:rPr lang="en-US" altLang="zh-TW" u="sng" dirty="0" err="1">
                <a:hlinkClick r:id="rId5" action="ppaction://hlinkfile"/>
              </a:rPr>
              <a:t>替代的市場基準</a:t>
            </a:r>
            <a:r>
              <a:rPr lang="en-US" altLang="zh-TW" dirty="0">
                <a:hlinkClick r:id="rId5" action="ppaction://hlinkfile"/>
              </a:rPr>
              <a:t>	6</a:t>
            </a:r>
            <a:endParaRPr lang="zh-TW" altLang="zh-TW" dirty="0"/>
          </a:p>
          <a:p>
            <a:r>
              <a:rPr lang="en-US" altLang="zh-TW" u="sng" dirty="0">
                <a:hlinkClick r:id="rId6" action="ppaction://hlinkfile"/>
              </a:rPr>
              <a:t>一、</a:t>
            </a:r>
            <a:r>
              <a:rPr lang="en-US" altLang="zh-TW" dirty="0">
                <a:hlinkClick r:id="rId6" action="ppaction://hlinkfile"/>
              </a:rPr>
              <a:t>	</a:t>
            </a:r>
            <a:r>
              <a:rPr lang="en-US" altLang="zh-TW" u="sng" dirty="0" err="1">
                <a:hlinkClick r:id="rId6" action="ppaction://hlinkfile"/>
              </a:rPr>
              <a:t>市場基準限於未被扭曲</a:t>
            </a:r>
            <a:r>
              <a:rPr lang="en-US" altLang="zh-TW" dirty="0">
                <a:hlinkClick r:id="rId6" action="ppaction://hlinkfile"/>
              </a:rPr>
              <a:t>	7</a:t>
            </a:r>
            <a:endParaRPr lang="zh-TW" altLang="zh-TW" dirty="0"/>
          </a:p>
          <a:p>
            <a:r>
              <a:rPr lang="en-US" altLang="zh-TW" u="sng" dirty="0">
                <a:hlinkClick r:id="rId7" action="ppaction://hlinkfile"/>
              </a:rPr>
              <a:t>二、</a:t>
            </a:r>
            <a:r>
              <a:rPr lang="en-US" altLang="zh-TW" dirty="0">
                <a:hlinkClick r:id="rId7" action="ppaction://hlinkfile"/>
              </a:rPr>
              <a:t>	</a:t>
            </a:r>
            <a:r>
              <a:rPr lang="en-US" altLang="zh-TW" u="sng" dirty="0" err="1">
                <a:hlinkClick r:id="rId7" action="ppaction://hlinkfile"/>
              </a:rPr>
              <a:t>杜哈回合規則談判草案</a:t>
            </a:r>
            <a:r>
              <a:rPr lang="en-US" altLang="zh-TW" dirty="0">
                <a:hlinkClick r:id="rId7" action="ppaction://hlinkfile"/>
              </a:rPr>
              <a:t>	9</a:t>
            </a:r>
            <a:endParaRPr lang="zh-TW" altLang="zh-TW" dirty="0"/>
          </a:p>
          <a:p>
            <a:r>
              <a:rPr lang="en-US" altLang="zh-TW" u="sng" dirty="0">
                <a:hlinkClick r:id="rId8" action="ppaction://hlinkfile"/>
              </a:rPr>
              <a:t>三、</a:t>
            </a:r>
            <a:r>
              <a:rPr lang="en-US" altLang="zh-TW" dirty="0">
                <a:hlinkClick r:id="rId8" action="ppaction://hlinkfile"/>
              </a:rPr>
              <a:t>	</a:t>
            </a:r>
            <a:r>
              <a:rPr lang="en-US" altLang="zh-TW" u="sng" dirty="0" err="1">
                <a:hlinkClick r:id="rId8" action="ppaction://hlinkfile"/>
              </a:rPr>
              <a:t>價格扭曲的證明與替代基準之選擇</a:t>
            </a:r>
            <a:r>
              <a:rPr lang="en-US" altLang="zh-TW" dirty="0">
                <a:hlinkClick r:id="rId8" action="ppaction://hlinkfile"/>
              </a:rPr>
              <a:t>	10</a:t>
            </a:r>
            <a:endParaRPr lang="zh-TW" altLang="zh-TW" dirty="0"/>
          </a:p>
          <a:p>
            <a:pPr marL="0" indent="0">
              <a:buNone/>
            </a:pPr>
            <a:r>
              <a:rPr lang="en-US" altLang="zh-TW" u="sng" dirty="0">
                <a:hlinkClick r:id="rId9" action="ppaction://hlinkfile"/>
              </a:rPr>
              <a:t>肆、</a:t>
            </a:r>
            <a:r>
              <a:rPr lang="en-US" altLang="zh-TW" dirty="0">
                <a:hlinkClick r:id="rId9" action="ppaction://hlinkfile"/>
              </a:rPr>
              <a:t>	</a:t>
            </a:r>
            <a:r>
              <a:rPr lang="en-US" altLang="zh-TW" u="sng" dirty="0">
                <a:hlinkClick r:id="rId9" action="ppaction://hlinkfile"/>
              </a:rPr>
              <a:t>「</a:t>
            </a:r>
            <a:r>
              <a:rPr lang="en-US" altLang="zh-TW" u="sng" dirty="0" err="1">
                <a:hlinkClick r:id="rId9" action="ppaction://hlinkfile"/>
              </a:rPr>
              <a:t>受有利益」新解</a:t>
            </a:r>
            <a:r>
              <a:rPr lang="en-US" altLang="zh-TW" dirty="0">
                <a:hlinkClick r:id="rId9" action="ppaction://hlinkfile"/>
              </a:rPr>
              <a:t>	15</a:t>
            </a:r>
            <a:endParaRPr lang="zh-TW" altLang="zh-TW" dirty="0"/>
          </a:p>
          <a:p>
            <a:r>
              <a:rPr lang="en-US" altLang="zh-TW" u="sng" dirty="0">
                <a:hlinkClick r:id="rId10" action="ppaction://hlinkfile"/>
              </a:rPr>
              <a:t>一、</a:t>
            </a:r>
            <a:r>
              <a:rPr lang="en-US" altLang="zh-TW" dirty="0">
                <a:hlinkClick r:id="rId10" action="ppaction://hlinkfile"/>
              </a:rPr>
              <a:t>	</a:t>
            </a:r>
            <a:r>
              <a:rPr lang="en-US" altLang="zh-TW" u="sng" dirty="0" err="1">
                <a:hlinkClick r:id="rId10" action="ppaction://hlinkfile"/>
              </a:rPr>
              <a:t>小組多數意見</a:t>
            </a:r>
            <a:r>
              <a:rPr lang="en-US" altLang="zh-TW" dirty="0">
                <a:hlinkClick r:id="rId10" action="ppaction://hlinkfile"/>
              </a:rPr>
              <a:t>	17</a:t>
            </a:r>
            <a:endParaRPr lang="zh-TW" altLang="zh-TW" dirty="0"/>
          </a:p>
          <a:p>
            <a:r>
              <a:rPr lang="en-US" altLang="zh-TW" u="sng" dirty="0">
                <a:hlinkClick r:id="rId11" action="ppaction://hlinkfile"/>
              </a:rPr>
              <a:t>二、</a:t>
            </a:r>
            <a:r>
              <a:rPr lang="en-US" altLang="zh-TW" dirty="0">
                <a:hlinkClick r:id="rId11" action="ppaction://hlinkfile"/>
              </a:rPr>
              <a:t>	</a:t>
            </a:r>
            <a:r>
              <a:rPr lang="en-US" altLang="zh-TW" u="sng" dirty="0" err="1">
                <a:hlinkClick r:id="rId11" action="ppaction://hlinkfile"/>
              </a:rPr>
              <a:t>小組不同意見</a:t>
            </a:r>
            <a:r>
              <a:rPr lang="en-US" altLang="zh-TW" dirty="0">
                <a:hlinkClick r:id="rId11" action="ppaction://hlinkfile"/>
              </a:rPr>
              <a:t>	19</a:t>
            </a:r>
            <a:endParaRPr lang="zh-TW" altLang="zh-TW" dirty="0"/>
          </a:p>
          <a:p>
            <a:r>
              <a:rPr lang="en-US" altLang="zh-TW" u="sng" dirty="0">
                <a:hlinkClick r:id="rId12" action="ppaction://hlinkfile"/>
              </a:rPr>
              <a:t>三、</a:t>
            </a:r>
            <a:r>
              <a:rPr lang="en-US" altLang="zh-TW" dirty="0">
                <a:hlinkClick r:id="rId12" action="ppaction://hlinkfile"/>
              </a:rPr>
              <a:t>	</a:t>
            </a:r>
            <a:r>
              <a:rPr lang="en-US" altLang="zh-TW" u="sng" dirty="0" err="1">
                <a:hlinkClick r:id="rId12" action="ppaction://hlinkfile"/>
              </a:rPr>
              <a:t>上訴機構之解釋</a:t>
            </a:r>
            <a:r>
              <a:rPr lang="en-US" altLang="zh-TW" dirty="0">
                <a:hlinkClick r:id="rId12" action="ppaction://hlinkfile"/>
              </a:rPr>
              <a:t>	20</a:t>
            </a:r>
            <a:endParaRPr lang="zh-TW" altLang="zh-TW" dirty="0"/>
          </a:p>
          <a:p>
            <a:pPr marL="0" indent="0">
              <a:buNone/>
            </a:pPr>
            <a:r>
              <a:rPr lang="en-US" altLang="zh-TW" u="sng" dirty="0">
                <a:hlinkClick r:id="rId13" action="ppaction://hlinkfile"/>
              </a:rPr>
              <a:t>伍、</a:t>
            </a:r>
            <a:r>
              <a:rPr lang="en-US" altLang="zh-TW" dirty="0">
                <a:hlinkClick r:id="rId13" action="ppaction://hlinkfile"/>
              </a:rPr>
              <a:t>	</a:t>
            </a:r>
            <a:r>
              <a:rPr lang="en-US" altLang="zh-TW" u="sng" dirty="0" err="1">
                <a:hlinkClick r:id="rId13" action="ppaction://hlinkfile"/>
              </a:rPr>
              <a:t>可能的意義與影響</a:t>
            </a:r>
            <a:r>
              <a:rPr lang="en-US" altLang="zh-TW" dirty="0">
                <a:hlinkClick r:id="rId13" action="ppaction://hlinkfile"/>
              </a:rPr>
              <a:t>	28</a:t>
            </a:r>
            <a:endParaRPr lang="zh-TW" altLang="zh-TW" dirty="0"/>
          </a:p>
          <a:p>
            <a:r>
              <a:rPr lang="en-US" altLang="zh-TW" u="sng" dirty="0">
                <a:hlinkClick r:id="rId14" action="ppaction://hlinkfile"/>
              </a:rPr>
              <a:t>一、</a:t>
            </a:r>
            <a:r>
              <a:rPr lang="en-US" altLang="zh-TW" dirty="0">
                <a:hlinkClick r:id="rId14" action="ppaction://hlinkfile"/>
              </a:rPr>
              <a:t>	</a:t>
            </a:r>
            <a:r>
              <a:rPr lang="en-US" altLang="zh-TW" u="sng" dirty="0" err="1">
                <a:hlinkClick r:id="rId14" action="ppaction://hlinkfile"/>
              </a:rPr>
              <a:t>環保能源政策豁免於補貼協定之規範</a:t>
            </a:r>
            <a:r>
              <a:rPr lang="en-US" altLang="zh-TW" u="sng" dirty="0">
                <a:hlinkClick r:id="rId14" action="ppaction://hlinkfile"/>
              </a:rPr>
              <a:t>？</a:t>
            </a:r>
            <a:r>
              <a:rPr lang="en-US" altLang="zh-TW" dirty="0">
                <a:hlinkClick r:id="rId14" action="ppaction://hlinkfile"/>
              </a:rPr>
              <a:t>	29</a:t>
            </a:r>
            <a:endParaRPr lang="zh-TW" altLang="zh-TW" dirty="0"/>
          </a:p>
          <a:p>
            <a:r>
              <a:rPr lang="en-US" altLang="zh-TW" u="sng" dirty="0">
                <a:hlinkClick r:id="rId15" action="ppaction://hlinkfile"/>
              </a:rPr>
              <a:t>二、</a:t>
            </a:r>
            <a:r>
              <a:rPr lang="en-US" altLang="zh-TW" dirty="0">
                <a:hlinkClick r:id="rId15" action="ppaction://hlinkfile"/>
              </a:rPr>
              <a:t>	</a:t>
            </a:r>
            <a:r>
              <a:rPr lang="en-US" altLang="zh-TW" u="sng" dirty="0" err="1">
                <a:hlinkClick r:id="rId15" action="ppaction://hlinkfile"/>
              </a:rPr>
              <a:t>以供應面定義市場所可能引發的問題</a:t>
            </a:r>
            <a:r>
              <a:rPr lang="en-US" altLang="zh-TW" dirty="0">
                <a:hlinkClick r:id="rId15" action="ppaction://hlinkfile"/>
              </a:rPr>
              <a:t>	32</a:t>
            </a:r>
            <a:endParaRPr lang="zh-TW" altLang="zh-TW" dirty="0"/>
          </a:p>
          <a:p>
            <a:r>
              <a:rPr lang="en-US" altLang="zh-TW" u="sng" dirty="0">
                <a:hlinkClick r:id="rId16" action="ppaction://hlinkfile"/>
              </a:rPr>
              <a:t>三、</a:t>
            </a:r>
            <a:r>
              <a:rPr lang="en-US" altLang="zh-TW" dirty="0">
                <a:hlinkClick r:id="rId16" action="ppaction://hlinkfile"/>
              </a:rPr>
              <a:t>	</a:t>
            </a:r>
            <a:r>
              <a:rPr lang="en-US" altLang="zh-TW" u="sng" dirty="0" err="1">
                <a:hlinkClick r:id="rId16" action="ppaction://hlinkfile"/>
              </a:rPr>
              <a:t>對WTO協定規範體系的衝擊</a:t>
            </a:r>
            <a:r>
              <a:rPr lang="en-US" altLang="zh-TW" dirty="0">
                <a:hlinkClick r:id="rId16" action="ppaction://hlinkfile"/>
              </a:rPr>
              <a:t>	33</a:t>
            </a:r>
            <a:endParaRPr lang="zh-TW" altLang="zh-TW" dirty="0"/>
          </a:p>
          <a:p>
            <a:pPr marL="0" indent="0">
              <a:buNone/>
            </a:pPr>
            <a:r>
              <a:rPr lang="en-US" altLang="zh-TW" u="sng" dirty="0">
                <a:hlinkClick r:id="rId17" action="ppaction://hlinkfile"/>
              </a:rPr>
              <a:t>陸、</a:t>
            </a:r>
            <a:r>
              <a:rPr lang="en-US" altLang="zh-TW" dirty="0">
                <a:hlinkClick r:id="rId17" action="ppaction://hlinkfile"/>
              </a:rPr>
              <a:t>	</a:t>
            </a:r>
            <a:r>
              <a:rPr lang="en-US" altLang="zh-TW" u="sng" dirty="0" err="1">
                <a:hlinkClick r:id="rId17" action="ppaction://hlinkfile"/>
              </a:rPr>
              <a:t>結論</a:t>
            </a:r>
            <a:r>
              <a:rPr lang="en-US" altLang="zh-TW" dirty="0">
                <a:hlinkClick r:id="rId17" action="ppaction://hlinkfile"/>
              </a:rPr>
              <a:t>	35</a:t>
            </a:r>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2</a:t>
            </a:fld>
            <a:endParaRPr lang="zh-TW" altLang="en-US"/>
          </a:p>
        </p:txBody>
      </p:sp>
    </p:spTree>
    <p:extLst>
      <p:ext uri="{BB962C8B-B14F-4D97-AF65-F5344CB8AC3E}">
        <p14:creationId xmlns:p14="http://schemas.microsoft.com/office/powerpoint/2010/main" val="1145008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t>續</a:t>
            </a:r>
            <a:endParaRPr lang="zh-TW" altLang="en-US" sz="3600" dirty="0"/>
          </a:p>
        </p:txBody>
      </p:sp>
      <p:sp>
        <p:nvSpPr>
          <p:cNvPr id="3" name="內容版面配置區 2"/>
          <p:cNvSpPr>
            <a:spLocks noGrp="1"/>
          </p:cNvSpPr>
          <p:nvPr>
            <p:ph idx="1"/>
          </p:nvPr>
        </p:nvSpPr>
        <p:spPr/>
        <p:txBody>
          <a:bodyPr>
            <a:normAutofit fontScale="85000" lnSpcReduction="10000"/>
          </a:bodyPr>
          <a:lstStyle/>
          <a:p>
            <a:r>
              <a:rPr lang="zh-TW" altLang="en-US" dirty="0"/>
              <a:t>若不可行，則</a:t>
            </a:r>
            <a:r>
              <a:rPr lang="zh-TW" altLang="en-US" dirty="0" smtClean="0"/>
              <a:t>可以利用以</a:t>
            </a:r>
            <a:r>
              <a:rPr lang="zh-TW" altLang="en-US" dirty="0"/>
              <a:t>下之市場基準：</a:t>
            </a:r>
            <a:endParaRPr lang="en-US" altLang="zh-TW" dirty="0"/>
          </a:p>
          <a:p>
            <a:pPr lvl="1"/>
            <a:r>
              <a:rPr lang="zh-TW" altLang="zh-TW" dirty="0"/>
              <a:t>國內或其他國家（必須經過調整）之風力或太陽能電力之行政收購價格，但該價格必須是由市場</a:t>
            </a:r>
            <a:r>
              <a:rPr lang="zh-TW" altLang="zh-TW" dirty="0" smtClean="0"/>
              <a:t>機制決定</a:t>
            </a:r>
            <a:r>
              <a:rPr lang="zh-TW" altLang="en-US" dirty="0"/>
              <a:t>。</a:t>
            </a:r>
            <a:endParaRPr lang="en-US" altLang="zh-TW" dirty="0"/>
          </a:p>
          <a:p>
            <a:pPr lvl="1"/>
            <a:r>
              <a:rPr lang="zh-TW" altLang="zh-TW" dirty="0"/>
              <a:t>由價格發現機制，如競標或</a:t>
            </a:r>
            <a:r>
              <a:rPr lang="zh-TW" altLang="zh-TW" dirty="0" smtClean="0"/>
              <a:t>協商價格</a:t>
            </a:r>
            <a:r>
              <a:rPr lang="zh-TW" altLang="zh-TW" dirty="0"/>
              <a:t>等所確立</a:t>
            </a:r>
            <a:r>
              <a:rPr lang="zh-TW" altLang="en-US" dirty="0"/>
              <a:t>之基準。</a:t>
            </a:r>
            <a:endParaRPr lang="zh-TW" altLang="zh-TW" dirty="0"/>
          </a:p>
          <a:p>
            <a:r>
              <a:rPr lang="zh-TW" altLang="zh-TW" dirty="0" smtClean="0"/>
              <a:t>上訴</a:t>
            </a:r>
            <a:r>
              <a:rPr lang="zh-TW" altLang="zh-TW" dirty="0"/>
              <a:t>機構</a:t>
            </a:r>
            <a:r>
              <a:rPr lang="zh-TW" altLang="zh-TW" dirty="0" smtClean="0"/>
              <a:t>認為可能</a:t>
            </a:r>
            <a:r>
              <a:rPr lang="zh-TW" altLang="zh-TW" dirty="0"/>
              <a:t>可以比較</a:t>
            </a:r>
            <a:r>
              <a:rPr lang="en-US" altLang="zh-TW" dirty="0"/>
              <a:t>FIT</a:t>
            </a:r>
            <a:r>
              <a:rPr lang="zh-TW" altLang="zh-TW" dirty="0"/>
              <a:t>風力發電業者報酬與</a:t>
            </a:r>
            <a:r>
              <a:rPr lang="en-US" altLang="zh-TW" dirty="0"/>
              <a:t>RES</a:t>
            </a:r>
            <a:r>
              <a:rPr lang="zh-TW" altLang="zh-TW" dirty="0"/>
              <a:t>風力發電業者報酬以決定前者是否授與利益</a:t>
            </a:r>
            <a:r>
              <a:rPr lang="zh-TW" altLang="zh-TW" dirty="0" smtClean="0"/>
              <a:t>；從</a:t>
            </a:r>
            <a:r>
              <a:rPr lang="zh-TW" altLang="zh-TW" dirty="0"/>
              <a:t>這兩者間之價格差距</a:t>
            </a:r>
            <a:r>
              <a:rPr lang="zh-TW" altLang="zh-TW" dirty="0" smtClean="0"/>
              <a:t>看來</a:t>
            </a:r>
            <a:r>
              <a:rPr lang="zh-TW" altLang="zh-TW" dirty="0"/>
              <a:t>，</a:t>
            </a:r>
            <a:r>
              <a:rPr lang="en-US" altLang="zh-TW" dirty="0"/>
              <a:t>FIT</a:t>
            </a:r>
            <a:r>
              <a:rPr lang="zh-TW" altLang="zh-TW" dirty="0"/>
              <a:t>價格似乎</a:t>
            </a:r>
            <a:r>
              <a:rPr lang="zh-TW" altLang="zh-TW" dirty="0" smtClean="0"/>
              <a:t>授與</a:t>
            </a:r>
            <a:r>
              <a:rPr lang="zh-TW" altLang="en-US" dirty="0" smtClean="0"/>
              <a:t>利益。</a:t>
            </a:r>
            <a:endParaRPr lang="en-US" altLang="zh-TW" dirty="0" smtClean="0"/>
          </a:p>
          <a:p>
            <a:r>
              <a:rPr lang="zh-TW" altLang="en-US" dirty="0" smtClean="0"/>
              <a:t>但由於</a:t>
            </a:r>
            <a:r>
              <a:rPr lang="zh-TW" altLang="zh-TW" dirty="0"/>
              <a:t>有</a:t>
            </a:r>
            <a:r>
              <a:rPr lang="zh-TW" altLang="zh-TW" dirty="0"/>
              <a:t>爭點過於複雜，且未在小組階充分探討的問題，若完成分析將影響到當事國之正當程序權利</a:t>
            </a:r>
            <a:r>
              <a:rPr lang="zh-TW" altLang="zh-TW" dirty="0" smtClean="0"/>
              <a:t>，</a:t>
            </a:r>
            <a:r>
              <a:rPr lang="zh-TW" altLang="en-US" dirty="0" smtClean="0"/>
              <a:t>故</a:t>
            </a:r>
            <a:r>
              <a:rPr lang="zh-TW" altLang="zh-TW" dirty="0" smtClean="0"/>
              <a:t>決定</a:t>
            </a:r>
            <a:r>
              <a:rPr lang="zh-TW" altLang="zh-TW" dirty="0"/>
              <a:t>以事實不足為由不完成分析</a:t>
            </a:r>
          </a:p>
          <a:p>
            <a:pPr marL="457200" lvl="1" indent="0">
              <a:buNone/>
            </a:pPr>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20</a:t>
            </a:fld>
            <a:endParaRPr lang="zh-TW" altLang="en-US"/>
          </a:p>
        </p:txBody>
      </p:sp>
    </p:spTree>
    <p:extLst>
      <p:ext uri="{BB962C8B-B14F-4D97-AF65-F5344CB8AC3E}">
        <p14:creationId xmlns:p14="http://schemas.microsoft.com/office/powerpoint/2010/main" val="23803481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b="1" dirty="0" smtClean="0"/>
              <a:t>伍</a:t>
            </a:r>
            <a:r>
              <a:rPr lang="zh-TW" altLang="en-US" b="1" dirty="0"/>
              <a:t>、</a:t>
            </a:r>
            <a:r>
              <a:rPr lang="zh-TW" altLang="zh-TW" b="1" dirty="0" smtClean="0"/>
              <a:t>可能</a:t>
            </a:r>
            <a:r>
              <a:rPr lang="zh-TW" altLang="zh-TW" b="1" dirty="0"/>
              <a:t>的意義與影響</a:t>
            </a:r>
          </a:p>
        </p:txBody>
      </p:sp>
      <p:sp>
        <p:nvSpPr>
          <p:cNvPr id="3" name="內容版面配置區 2"/>
          <p:cNvSpPr>
            <a:spLocks noGrp="1"/>
          </p:cNvSpPr>
          <p:nvPr>
            <p:ph idx="1"/>
          </p:nvPr>
        </p:nvSpPr>
        <p:spPr/>
        <p:txBody>
          <a:bodyPr>
            <a:normAutofit fontScale="85000" lnSpcReduction="10000"/>
          </a:bodyPr>
          <a:lstStyle/>
          <a:p>
            <a:r>
              <a:rPr lang="zh-TW" altLang="zh-TW" dirty="0"/>
              <a:t>上訴機構在加拿大──再生能源案中導入了所謂「新創」市場的概念，使得政府的干預居然可以成為市場的一部分，而毋須在利益分析中加以去除，與過去案例在分析受有利益時所採取之以「市場」為基礎的方法大異其趣</a:t>
            </a:r>
            <a:r>
              <a:rPr lang="zh-TW" altLang="zh-TW" dirty="0" smtClean="0"/>
              <a:t>。</a:t>
            </a:r>
            <a:endParaRPr lang="en-US" altLang="zh-TW" dirty="0" smtClean="0"/>
          </a:p>
          <a:p>
            <a:r>
              <a:rPr lang="zh-TW" altLang="en-US" dirty="0" smtClean="0"/>
              <a:t>儘管上訴機構</a:t>
            </a:r>
            <a:r>
              <a:rPr lang="zh-TW" altLang="zh-TW" dirty="0" smtClean="0"/>
              <a:t>假設</a:t>
            </a:r>
            <a:r>
              <a:rPr lang="zh-TW" altLang="zh-TW" dirty="0"/>
              <a:t>在</a:t>
            </a:r>
            <a:r>
              <a:rPr lang="zh-TW" altLang="zh-TW" dirty="0" smtClean="0"/>
              <a:t>上述</a:t>
            </a:r>
            <a:r>
              <a:rPr lang="zh-TW" altLang="en-US" dirty="0" smtClean="0"/>
              <a:t>新創</a:t>
            </a:r>
            <a:r>
              <a:rPr lang="zh-TW" altLang="zh-TW" dirty="0" smtClean="0"/>
              <a:t>市場</a:t>
            </a:r>
            <a:r>
              <a:rPr lang="zh-TW" altLang="zh-TW" dirty="0"/>
              <a:t>中，風力發電業者彼此之間，以及太陽光電發電業者彼此之間是相互競爭</a:t>
            </a:r>
            <a:r>
              <a:rPr lang="zh-TW" altLang="zh-TW" dirty="0" smtClean="0"/>
              <a:t>的</a:t>
            </a:r>
            <a:r>
              <a:rPr lang="zh-TW" altLang="en-US" dirty="0" smtClean="0"/>
              <a:t>，因而認為</a:t>
            </a:r>
            <a:r>
              <a:rPr lang="zh-TW" altLang="zh-TW" dirty="0"/>
              <a:t>政府雖藉著供電組合定義創造了市場，但仍是由市場力量決定如何滿足該供電組合，所以並不妨礙在這新創市場尋找市場基準</a:t>
            </a:r>
            <a:r>
              <a:rPr lang="zh-TW" altLang="zh-TW" dirty="0" smtClean="0"/>
              <a:t>，</a:t>
            </a:r>
            <a:r>
              <a:rPr lang="zh-TW" altLang="zh-TW" dirty="0"/>
              <a:t>不過這個市場基準顯然很不「典型</a:t>
            </a:r>
            <a:r>
              <a:rPr lang="zh-TW" altLang="zh-TW" dirty="0" smtClean="0"/>
              <a:t>」</a:t>
            </a:r>
            <a:r>
              <a:rPr lang="zh-TW" altLang="en-US" dirty="0"/>
              <a:t>。</a:t>
            </a:r>
            <a:endParaRPr lang="en-US" altLang="zh-TW" dirty="0" smtClean="0"/>
          </a:p>
          <a:p>
            <a:pPr lvl="1"/>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21</a:t>
            </a:fld>
            <a:endParaRPr lang="zh-TW" altLang="en-US"/>
          </a:p>
        </p:txBody>
      </p:sp>
    </p:spTree>
    <p:extLst>
      <p:ext uri="{BB962C8B-B14F-4D97-AF65-F5344CB8AC3E}">
        <p14:creationId xmlns:p14="http://schemas.microsoft.com/office/powerpoint/2010/main" val="378591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435280" cy="1143000"/>
          </a:xfrm>
        </p:spPr>
        <p:txBody>
          <a:bodyPr>
            <a:noAutofit/>
          </a:bodyPr>
          <a:lstStyle/>
          <a:p>
            <a:pPr lvl="0"/>
            <a:r>
              <a:rPr lang="zh-TW" altLang="en-US" sz="3600" b="1" dirty="0" smtClean="0"/>
              <a:t>一</a:t>
            </a:r>
            <a:r>
              <a:rPr lang="zh-TW" altLang="en-US" sz="3600" b="1" dirty="0"/>
              <a:t>、</a:t>
            </a:r>
            <a:r>
              <a:rPr lang="zh-TW" altLang="zh-TW" sz="3600" b="1" dirty="0" smtClean="0"/>
              <a:t>環保</a:t>
            </a:r>
            <a:r>
              <a:rPr lang="zh-TW" altLang="zh-TW" sz="3600" b="1" dirty="0"/>
              <a:t>能源政策豁免於補貼協定之規範？</a:t>
            </a:r>
          </a:p>
        </p:txBody>
      </p:sp>
      <p:sp>
        <p:nvSpPr>
          <p:cNvPr id="3" name="內容版面配置區 2"/>
          <p:cNvSpPr>
            <a:spLocks noGrp="1"/>
          </p:cNvSpPr>
          <p:nvPr>
            <p:ph idx="1"/>
          </p:nvPr>
        </p:nvSpPr>
        <p:spPr>
          <a:xfrm>
            <a:off x="539552" y="1340768"/>
            <a:ext cx="8229600" cy="5328592"/>
          </a:xfrm>
        </p:spPr>
        <p:txBody>
          <a:bodyPr>
            <a:normAutofit fontScale="85000" lnSpcReduction="10000"/>
          </a:bodyPr>
          <a:lstStyle/>
          <a:p>
            <a:r>
              <a:rPr lang="zh-TW" altLang="zh-TW" dirty="0"/>
              <a:t>細繹上訴機構的論理，倒不見得真是為環保政策背書、或是為之建構了法律上的安全港。當上訴機構利用安大略省早期的風力發電計畫得標價格與</a:t>
            </a:r>
            <a:r>
              <a:rPr lang="en-US" altLang="zh-TW" dirty="0"/>
              <a:t>FIT</a:t>
            </a:r>
            <a:r>
              <a:rPr lang="zh-TW" altLang="zh-TW" dirty="0"/>
              <a:t>契約價格進行比較時，其似乎意謂再生能源政策若非基於市場功能而設計，就有可能違反補貼</a:t>
            </a:r>
            <a:r>
              <a:rPr lang="zh-TW" altLang="zh-TW" dirty="0" smtClean="0"/>
              <a:t>協定</a:t>
            </a:r>
            <a:r>
              <a:rPr lang="zh-TW" altLang="en-US" dirty="0" smtClean="0"/>
              <a:t>。</a:t>
            </a:r>
            <a:endParaRPr lang="en-US" altLang="zh-TW" dirty="0" smtClean="0"/>
          </a:p>
          <a:p>
            <a:r>
              <a:rPr lang="zh-TW" altLang="zh-TW" dirty="0"/>
              <a:t>事實上，上訴機構還特別澄清小組尊重安大略省政策目標的看法，不應被解讀為電力供需的政策目標得以完全排除以市場為基礎的利益決定方式，並強調利益分析時導入合法的政策考量，不符補貼協定第</a:t>
            </a:r>
            <a:r>
              <a:rPr lang="en-US" altLang="zh-TW" dirty="0"/>
              <a:t>1.1(b)</a:t>
            </a:r>
            <a:r>
              <a:rPr lang="zh-TW" altLang="zh-TW" dirty="0"/>
              <a:t>條</a:t>
            </a:r>
            <a:r>
              <a:rPr lang="zh-TW" altLang="zh-TW" dirty="0" smtClean="0"/>
              <a:t>之。</a:t>
            </a:r>
            <a:endParaRPr lang="en-US" altLang="zh-TW" dirty="0" smtClean="0"/>
          </a:p>
          <a:p>
            <a:r>
              <a:rPr lang="zh-TW" altLang="zh-TW" dirty="0"/>
              <a:t>從另一個角度來看，補貼協定已失效之「不可控訴補貼」條款在相當程度內也限制了上訴機構利用解釋創設環保例外之</a:t>
            </a:r>
            <a:r>
              <a:rPr lang="zh-TW" altLang="zh-TW" dirty="0" smtClean="0"/>
              <a:t>可能</a:t>
            </a:r>
            <a:r>
              <a:rPr lang="zh-TW" altLang="en-US" dirty="0" smtClean="0"/>
              <a:t>。</a:t>
            </a:r>
            <a:endParaRPr lang="zh-TW" altLang="zh-TW"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22</a:t>
            </a:fld>
            <a:endParaRPr lang="zh-TW" altLang="en-US"/>
          </a:p>
        </p:txBody>
      </p:sp>
    </p:spTree>
    <p:extLst>
      <p:ext uri="{BB962C8B-B14F-4D97-AF65-F5344CB8AC3E}">
        <p14:creationId xmlns:p14="http://schemas.microsoft.com/office/powerpoint/2010/main" val="33937313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424936" cy="1143000"/>
          </a:xfrm>
        </p:spPr>
        <p:txBody>
          <a:bodyPr>
            <a:noAutofit/>
          </a:bodyPr>
          <a:lstStyle/>
          <a:p>
            <a:pPr lvl="0"/>
            <a:r>
              <a:rPr lang="zh-TW" altLang="en-US" sz="3600" b="1" dirty="0" smtClean="0"/>
              <a:t>二</a:t>
            </a:r>
            <a:r>
              <a:rPr lang="zh-TW" altLang="en-US" sz="3600" b="1" dirty="0"/>
              <a:t>、</a:t>
            </a:r>
            <a:r>
              <a:rPr lang="zh-TW" altLang="zh-TW" sz="3600" b="1" dirty="0" smtClean="0"/>
              <a:t>以</a:t>
            </a:r>
            <a:r>
              <a:rPr lang="zh-TW" altLang="zh-TW" sz="3600" b="1" dirty="0"/>
              <a:t>供應面定義市場所可能引發的問題</a:t>
            </a:r>
          </a:p>
        </p:txBody>
      </p:sp>
      <p:sp>
        <p:nvSpPr>
          <p:cNvPr id="3" name="內容版面配置區 2"/>
          <p:cNvSpPr>
            <a:spLocks noGrp="1"/>
          </p:cNvSpPr>
          <p:nvPr>
            <p:ph idx="1"/>
          </p:nvPr>
        </p:nvSpPr>
        <p:spPr>
          <a:xfrm>
            <a:off x="539552" y="1556792"/>
            <a:ext cx="8064896" cy="4824536"/>
          </a:xfrm>
        </p:spPr>
        <p:txBody>
          <a:bodyPr>
            <a:normAutofit fontScale="85000" lnSpcReduction="20000"/>
          </a:bodyPr>
          <a:lstStyle/>
          <a:p>
            <a:r>
              <a:rPr lang="zh-TW" altLang="zh-TW" dirty="0"/>
              <a:t>導入供應面之觀念</a:t>
            </a:r>
            <a:r>
              <a:rPr lang="zh-TW" altLang="zh-TW" dirty="0" smtClean="0"/>
              <a:t>，可能</a:t>
            </a:r>
            <a:r>
              <a:rPr lang="zh-TW" altLang="zh-TW" dirty="0"/>
              <a:t>會意外地為原本並不見容於補貼協定之產業扶植措施開啟了</a:t>
            </a:r>
            <a:r>
              <a:rPr lang="zh-TW" altLang="zh-TW" dirty="0" smtClean="0"/>
              <a:t>方便之門</a:t>
            </a:r>
            <a:r>
              <a:rPr lang="zh-TW" altLang="en-US" dirty="0" smtClean="0"/>
              <a:t>：</a:t>
            </a:r>
            <a:endParaRPr lang="en-US" altLang="zh-TW" dirty="0" smtClean="0"/>
          </a:p>
          <a:p>
            <a:pPr lvl="1"/>
            <a:r>
              <a:rPr lang="zh-TW" altLang="zh-TW" dirty="0"/>
              <a:t>舉例而言</a:t>
            </a:r>
            <a:r>
              <a:rPr lang="zh-TW" altLang="zh-TW" dirty="0" smtClean="0"/>
              <a:t>，一</a:t>
            </a:r>
            <a:r>
              <a:rPr lang="zh-TW" altLang="zh-TW" dirty="0"/>
              <a:t>國或許可以將其對特定產業之扶植，解釋為因該產業之成本結構、營運成本及特性皆與對手國生產同類產品之某一產業不同，故兩者之產品即使在需求面有高度替代性，但因供應面替代性低，兩產業即不應被視為是在同一市場上；然後進一步主張其國內原無該特定產業（幼稚產業主張），故其產業扶持政策實際上是新創了一個市場，而不當然構成補貼</a:t>
            </a:r>
            <a:r>
              <a:rPr lang="zh-TW" altLang="zh-TW" dirty="0" smtClean="0"/>
              <a:t>。</a:t>
            </a:r>
            <a:endParaRPr lang="en-US" altLang="zh-TW" dirty="0" smtClean="0"/>
          </a:p>
          <a:p>
            <a:r>
              <a:rPr lang="zh-TW" altLang="zh-TW" dirty="0"/>
              <a:t>有學者建議為了避免本案裁決被擴張解釋，而成為扶植國內生產成本過高的業者對抗國外生產者的法寶，主張源於產地不同所造成之成本差異不應納入供應面的考量，以免同類產品的國內與國外市場被視為不相關的</a:t>
            </a:r>
            <a:r>
              <a:rPr lang="zh-TW" altLang="zh-TW" dirty="0" smtClean="0"/>
              <a:t>市場</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23</a:t>
            </a:fld>
            <a:endParaRPr lang="zh-TW" altLang="en-US"/>
          </a:p>
        </p:txBody>
      </p:sp>
    </p:spTree>
    <p:extLst>
      <p:ext uri="{BB962C8B-B14F-4D97-AF65-F5344CB8AC3E}">
        <p14:creationId xmlns:p14="http://schemas.microsoft.com/office/powerpoint/2010/main" val="630396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3600" b="1" dirty="0" smtClean="0"/>
              <a:t>三</a:t>
            </a:r>
            <a:r>
              <a:rPr lang="zh-TW" altLang="en-US" sz="3600" b="1" dirty="0"/>
              <a:t>、</a:t>
            </a:r>
            <a:r>
              <a:rPr lang="zh-TW" altLang="zh-TW" sz="3600" b="1" dirty="0" smtClean="0"/>
              <a:t>對</a:t>
            </a:r>
            <a:r>
              <a:rPr lang="en-US" altLang="zh-TW" sz="3600" b="1" dirty="0"/>
              <a:t>WTO</a:t>
            </a:r>
            <a:r>
              <a:rPr lang="zh-TW" altLang="zh-TW" sz="3600" b="1" dirty="0"/>
              <a:t>協定規範體系的衝擊</a:t>
            </a:r>
          </a:p>
        </p:txBody>
      </p:sp>
      <p:sp>
        <p:nvSpPr>
          <p:cNvPr id="3" name="內容版面配置區 2"/>
          <p:cNvSpPr>
            <a:spLocks noGrp="1"/>
          </p:cNvSpPr>
          <p:nvPr>
            <p:ph idx="1"/>
          </p:nvPr>
        </p:nvSpPr>
        <p:spPr/>
        <p:txBody>
          <a:bodyPr>
            <a:normAutofit fontScale="62500" lnSpcReduction="20000"/>
          </a:bodyPr>
          <a:lstStyle/>
          <a:p>
            <a:pPr marL="0" lvl="0" indent="0">
              <a:buNone/>
            </a:pPr>
            <a:r>
              <a:rPr lang="zh-TW" altLang="en-US" b="1" dirty="0" smtClean="0"/>
              <a:t>（一</a:t>
            </a:r>
            <a:r>
              <a:rPr lang="zh-TW" altLang="en-US" b="1" dirty="0"/>
              <a:t>）</a:t>
            </a:r>
            <a:r>
              <a:rPr lang="zh-TW" altLang="zh-TW" b="1" dirty="0" smtClean="0"/>
              <a:t>出口</a:t>
            </a:r>
            <a:r>
              <a:rPr lang="zh-TW" altLang="zh-TW" b="1" dirty="0"/>
              <a:t>補貼</a:t>
            </a:r>
          </a:p>
          <a:p>
            <a:pPr marL="457200" indent="-457200"/>
            <a:r>
              <a:rPr lang="zh-TW" altLang="zh-TW" dirty="0"/>
              <a:t>由於上訴機構的新市場論理影響到的是補貼的定義，因此未來任何有關補貼的案子，除非補貼的存在是兩造當事國皆無爭議的，否則或多或少都會受到此新論理的衝擊</a:t>
            </a:r>
            <a:r>
              <a:rPr lang="zh-TW" altLang="zh-TW" dirty="0" smtClean="0"/>
              <a:t>。</a:t>
            </a:r>
            <a:endParaRPr lang="en-US" altLang="zh-TW" dirty="0" smtClean="0"/>
          </a:p>
          <a:p>
            <a:pPr marL="457200" indent="-457200"/>
            <a:r>
              <a:rPr lang="zh-TW" altLang="zh-TW" dirty="0"/>
              <a:t>出口補貼在補貼協定中有例示規定（附件一之「出口補貼例示表」），根據第</a:t>
            </a:r>
            <a:r>
              <a:rPr lang="en-US" altLang="zh-TW" dirty="0"/>
              <a:t>3.1(a)</a:t>
            </a:r>
            <a:r>
              <a:rPr lang="zh-TW" altLang="zh-TW" dirty="0"/>
              <a:t>條規定之文義解釋，附件一例示的情形當然（</a:t>
            </a:r>
            <a:r>
              <a:rPr lang="en-US" altLang="zh-TW" i="1" dirty="0"/>
              <a:t>per se</a:t>
            </a:r>
            <a:r>
              <a:rPr lang="zh-TW" altLang="zh-TW" dirty="0"/>
              <a:t>）是禁止的出口補貼，過去的案例也認為原告欲證明系爭措施為出口補貼時，可以直接舉證「出口補貼例示表」之各款要件，而毋庸先證明這些措施是第屬於</a:t>
            </a:r>
            <a:r>
              <a:rPr lang="en-US" altLang="zh-TW" dirty="0"/>
              <a:t>3.1(a)</a:t>
            </a:r>
            <a:r>
              <a:rPr lang="zh-TW" altLang="zh-TW" dirty="0"/>
              <a:t>條規定之</a:t>
            </a:r>
            <a:r>
              <a:rPr lang="zh-TW" altLang="zh-TW" dirty="0" smtClean="0"/>
              <a:t>範疇</a:t>
            </a:r>
            <a:r>
              <a:rPr lang="zh-TW" altLang="en-US" dirty="0" smtClean="0"/>
              <a:t>。</a:t>
            </a:r>
            <a:endParaRPr lang="en-US" altLang="zh-TW" dirty="0" smtClean="0"/>
          </a:p>
          <a:p>
            <a:r>
              <a:rPr lang="zh-TW" altLang="en-US" dirty="0" smtClean="0"/>
              <a:t>舉例：</a:t>
            </a:r>
            <a:r>
              <a:rPr lang="zh-TW" altLang="zh-TW" dirty="0" smtClean="0"/>
              <a:t>政府</a:t>
            </a:r>
            <a:r>
              <a:rPr lang="zh-TW" altLang="zh-TW" dirty="0"/>
              <a:t>提供優惠貸款予生產環保節能汽車之業者，卻以出口為</a:t>
            </a:r>
            <a:r>
              <a:rPr lang="zh-TW" altLang="zh-TW" dirty="0" smtClean="0"/>
              <a:t>要件</a:t>
            </a:r>
            <a:r>
              <a:rPr lang="zh-TW" altLang="en-US" dirty="0" smtClean="0"/>
              <a:t>。</a:t>
            </a:r>
            <a:r>
              <a:rPr lang="zh-TW" altLang="zh-TW" dirty="0" smtClean="0"/>
              <a:t>此</a:t>
            </a:r>
            <a:r>
              <a:rPr lang="zh-TW" altLang="zh-TW" dirty="0"/>
              <a:t>例看似符合附件一</a:t>
            </a:r>
            <a:r>
              <a:rPr lang="en-US" altLang="zh-TW" dirty="0"/>
              <a:t>(a)</a:t>
            </a:r>
            <a:r>
              <a:rPr lang="zh-TW" altLang="zh-TW" dirty="0"/>
              <a:t>款的規定，而可被視為出口補貼；唯若將供應面及新市場的概念引入，則環保節能汽車有可能被視為是與傳統汽車分屬不同的市場，甚至屬於新創市場（即由政府的優惠措施所建立的新市場），以致政府所提供的優惠貸款不能被視為是協助業者進入市場而當然授與利益，蓋環保節能汽車市場原來並不</a:t>
            </a:r>
            <a:r>
              <a:rPr lang="zh-TW" altLang="zh-TW" dirty="0" smtClean="0"/>
              <a:t>存在</a:t>
            </a:r>
            <a:r>
              <a:rPr lang="zh-TW" altLang="en-US" dirty="0" smtClean="0"/>
              <a:t>。</a:t>
            </a:r>
            <a:r>
              <a:rPr lang="zh-TW" altLang="zh-TW" dirty="0"/>
              <a:t>就會得出與適用附件一</a:t>
            </a:r>
            <a:r>
              <a:rPr lang="en-US" altLang="zh-TW" dirty="0"/>
              <a:t>(a)</a:t>
            </a:r>
            <a:r>
              <a:rPr lang="zh-TW" altLang="zh-TW" dirty="0"/>
              <a:t>款規定不同的結論。屆時如何調和，即會成為新的爭議問題。</a:t>
            </a:r>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24</a:t>
            </a:fld>
            <a:endParaRPr lang="zh-TW" altLang="en-US"/>
          </a:p>
        </p:txBody>
      </p:sp>
    </p:spTree>
    <p:extLst>
      <p:ext uri="{BB962C8B-B14F-4D97-AF65-F5344CB8AC3E}">
        <p14:creationId xmlns:p14="http://schemas.microsoft.com/office/powerpoint/2010/main" val="3256298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202034"/>
          </a:xfrm>
        </p:spPr>
        <p:txBody>
          <a:bodyPr>
            <a:normAutofit fontScale="90000"/>
          </a:bodyPr>
          <a:lstStyle/>
          <a:p>
            <a:pPr lvl="0"/>
            <a:r>
              <a:rPr lang="en-US" altLang="zh-TW" dirty="0" smtClean="0"/>
              <a:t/>
            </a:r>
            <a:br>
              <a:rPr lang="en-US" altLang="zh-TW" dirty="0" smtClean="0"/>
            </a:br>
            <a:endParaRPr lang="zh-TW" altLang="en-US" dirty="0"/>
          </a:p>
        </p:txBody>
      </p:sp>
      <p:sp>
        <p:nvSpPr>
          <p:cNvPr id="3" name="內容版面配置區 2"/>
          <p:cNvSpPr>
            <a:spLocks noGrp="1"/>
          </p:cNvSpPr>
          <p:nvPr>
            <p:ph idx="1"/>
          </p:nvPr>
        </p:nvSpPr>
        <p:spPr>
          <a:xfrm>
            <a:off x="457200" y="692696"/>
            <a:ext cx="8229600" cy="5433467"/>
          </a:xfrm>
        </p:spPr>
        <p:txBody>
          <a:bodyPr>
            <a:normAutofit fontScale="70000" lnSpcReduction="20000"/>
          </a:bodyPr>
          <a:lstStyle/>
          <a:p>
            <a:pPr marL="0" indent="0">
              <a:spcAft>
                <a:spcPts val="1200"/>
              </a:spcAft>
              <a:buNone/>
            </a:pPr>
            <a:r>
              <a:rPr lang="zh-TW" altLang="en-US" b="1" dirty="0"/>
              <a:t>（二）</a:t>
            </a:r>
            <a:r>
              <a:rPr lang="zh-TW" altLang="zh-TW" b="1" dirty="0"/>
              <a:t>與</a:t>
            </a:r>
            <a:r>
              <a:rPr lang="en-US" altLang="zh-TW" b="1" dirty="0"/>
              <a:t>GATT</a:t>
            </a:r>
            <a:r>
              <a:rPr lang="zh-TW" altLang="zh-TW" b="1" dirty="0"/>
              <a:t>第</a:t>
            </a:r>
            <a:r>
              <a:rPr lang="en-US" altLang="zh-TW" b="1" dirty="0"/>
              <a:t>3</a:t>
            </a:r>
            <a:r>
              <a:rPr lang="zh-TW" altLang="zh-TW" b="1" dirty="0"/>
              <a:t>條</a:t>
            </a:r>
            <a:r>
              <a:rPr lang="en-US" altLang="zh-TW" b="1" dirty="0"/>
              <a:t>8(b)</a:t>
            </a:r>
            <a:r>
              <a:rPr lang="zh-TW" altLang="zh-TW" b="1" dirty="0"/>
              <a:t>項之</a:t>
            </a:r>
            <a:r>
              <a:rPr lang="zh-TW" altLang="zh-TW" b="1" dirty="0" smtClean="0"/>
              <a:t>關係</a:t>
            </a:r>
            <a:endParaRPr lang="en-US" altLang="zh-TW" b="1" dirty="0" smtClean="0"/>
          </a:p>
          <a:p>
            <a:r>
              <a:rPr lang="zh-TW" altLang="zh-TW" dirty="0"/>
              <a:t>原本</a:t>
            </a:r>
            <a:r>
              <a:rPr lang="en-US" altLang="zh-TW" dirty="0"/>
              <a:t>GATT</a:t>
            </a:r>
            <a:r>
              <a:rPr lang="zh-TW" altLang="zh-TW" dirty="0"/>
              <a:t>第</a:t>
            </a:r>
            <a:r>
              <a:rPr lang="en-US" altLang="zh-TW" dirty="0"/>
              <a:t>3</a:t>
            </a:r>
            <a:r>
              <a:rPr lang="zh-TW" altLang="zh-TW" dirty="0"/>
              <a:t>條</a:t>
            </a:r>
            <a:r>
              <a:rPr lang="en-US" altLang="zh-TW" dirty="0"/>
              <a:t>8(b)</a:t>
            </a:r>
            <a:r>
              <a:rPr lang="zh-TW" altLang="zh-TW" dirty="0"/>
              <a:t>項規定豁免生產補貼（專門支付給本國生產者之補貼）之國民待遇義務，惟該類補貼仍受到補貼協定之規範</a:t>
            </a:r>
            <a:r>
              <a:rPr lang="zh-TW" altLang="zh-TW" dirty="0" smtClean="0"/>
              <a:t>。</a:t>
            </a:r>
            <a:endParaRPr lang="en-US" altLang="zh-TW" dirty="0" smtClean="0"/>
          </a:p>
          <a:p>
            <a:r>
              <a:rPr lang="zh-TW" altLang="zh-TW" dirty="0"/>
              <a:t>加拿大──再生能源案有關授與利益的新解卻有可能使得此條劃分的界線變得模糊不清，因為某些具有市場創造性的生產補貼有可能會因為此新解而無法符合補貼協定中補貼的定義，此時，這類生產補貼是否會因此也不符</a:t>
            </a:r>
            <a:r>
              <a:rPr lang="en-US" altLang="zh-TW" dirty="0"/>
              <a:t>GATT</a:t>
            </a:r>
            <a:r>
              <a:rPr lang="zh-TW" altLang="zh-TW" dirty="0"/>
              <a:t>第</a:t>
            </a:r>
            <a:r>
              <a:rPr lang="en-US" altLang="zh-TW" dirty="0"/>
              <a:t>3</a:t>
            </a:r>
            <a:r>
              <a:rPr lang="zh-TW" altLang="zh-TW" dirty="0"/>
              <a:t>條</a:t>
            </a:r>
            <a:r>
              <a:rPr lang="en-US" altLang="zh-TW" dirty="0"/>
              <a:t>8(b)</a:t>
            </a:r>
            <a:r>
              <a:rPr lang="zh-TW" altLang="zh-TW" dirty="0"/>
              <a:t>項之豁免規定，而必須遵循國民待遇的義務</a:t>
            </a:r>
            <a:r>
              <a:rPr lang="zh-TW" altLang="zh-TW" dirty="0" smtClean="0"/>
              <a:t>？</a:t>
            </a:r>
            <a:endParaRPr lang="en-US" altLang="zh-TW" dirty="0" smtClean="0"/>
          </a:p>
          <a:p>
            <a:r>
              <a:rPr lang="zh-TW" altLang="zh-TW" dirty="0"/>
              <a:t>若答案是肯定的，則有學者以為將會使得某些導正補貼（如鼓勵環保的生產補貼）之政策空間大為限縮，故建議於此情形，最好將不符補貼協定補貼定義之「補貼」，仍視為是</a:t>
            </a:r>
            <a:r>
              <a:rPr lang="en-US" altLang="zh-TW" dirty="0"/>
              <a:t>GATT</a:t>
            </a:r>
            <a:r>
              <a:rPr lang="zh-TW" altLang="zh-TW" dirty="0"/>
              <a:t>第</a:t>
            </a:r>
            <a:r>
              <a:rPr lang="en-US" altLang="zh-TW" dirty="0"/>
              <a:t>3</a:t>
            </a:r>
            <a:r>
              <a:rPr lang="zh-TW" altLang="zh-TW" dirty="0"/>
              <a:t>條</a:t>
            </a:r>
            <a:r>
              <a:rPr lang="en-US" altLang="zh-TW" dirty="0"/>
              <a:t>8(b)</a:t>
            </a:r>
            <a:r>
              <a:rPr lang="zh-TW" altLang="zh-TW" dirty="0"/>
              <a:t>項所欲豁免的</a:t>
            </a:r>
            <a:r>
              <a:rPr lang="zh-TW" altLang="zh-TW" dirty="0" smtClean="0"/>
              <a:t>補貼</a:t>
            </a:r>
            <a:r>
              <a:rPr lang="zh-TW" altLang="en-US" dirty="0" smtClean="0"/>
              <a:t>，但這種解讀所產生之</a:t>
            </a:r>
            <a:r>
              <a:rPr lang="zh-TW" altLang="zh-TW" dirty="0" smtClean="0"/>
              <a:t>歧異</a:t>
            </a:r>
            <a:r>
              <a:rPr lang="zh-TW" altLang="zh-TW" dirty="0"/>
              <a:t>勢必衝擊整個</a:t>
            </a:r>
            <a:r>
              <a:rPr lang="en-US" altLang="zh-TW" dirty="0"/>
              <a:t>WTO</a:t>
            </a:r>
            <a:r>
              <a:rPr lang="zh-TW" altLang="zh-TW" dirty="0"/>
              <a:t>規範體系的內部一致性，而引發不安定的因素。</a:t>
            </a:r>
            <a:r>
              <a:rPr lang="zh-TW" altLang="zh-TW" b="1" dirty="0"/>
              <a:t/>
            </a:r>
            <a:br>
              <a:rPr lang="zh-TW" altLang="zh-TW" b="1" dirty="0"/>
            </a:br>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25</a:t>
            </a:fld>
            <a:endParaRPr lang="zh-TW" altLang="en-US"/>
          </a:p>
        </p:txBody>
      </p:sp>
    </p:spTree>
    <p:extLst>
      <p:ext uri="{BB962C8B-B14F-4D97-AF65-F5344CB8AC3E}">
        <p14:creationId xmlns:p14="http://schemas.microsoft.com/office/powerpoint/2010/main" val="42871849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a:t>
            </a:r>
            <a:r>
              <a:rPr lang="zh-TW" altLang="en-US" dirty="0"/>
              <a:t>論</a:t>
            </a:r>
            <a:endParaRPr lang="zh-TW" altLang="en-US" dirty="0"/>
          </a:p>
        </p:txBody>
      </p:sp>
      <p:sp>
        <p:nvSpPr>
          <p:cNvPr id="3" name="內容版面配置區 2"/>
          <p:cNvSpPr>
            <a:spLocks noGrp="1"/>
          </p:cNvSpPr>
          <p:nvPr>
            <p:ph idx="1"/>
          </p:nvPr>
        </p:nvSpPr>
        <p:spPr/>
        <p:txBody>
          <a:bodyPr>
            <a:normAutofit fontScale="70000" lnSpcReduction="20000"/>
          </a:bodyPr>
          <a:lstStyle/>
          <a:p>
            <a:r>
              <a:rPr lang="zh-TW" altLang="zh-TW" dirty="0"/>
              <a:t>加拿大──再生能源案有關「受有利益」的新解，無論是從法律層面、經濟層面、或環保政策促進層面皆有令人不安之處。事實上，如果肯定導正補貼的價值而欲給予彈性，正確的做法應像當年烏拉圭回合談判創設不可控訴補貼一般，藉由會員間之談判，明確地訂出政策</a:t>
            </a:r>
            <a:r>
              <a:rPr lang="zh-TW" altLang="zh-TW" dirty="0" smtClean="0"/>
              <a:t>空間</a:t>
            </a:r>
            <a:r>
              <a:rPr lang="zh-TW" altLang="en-US" dirty="0" smtClean="0"/>
              <a:t>。</a:t>
            </a:r>
            <a:endParaRPr lang="en-US" altLang="zh-TW" dirty="0" smtClean="0"/>
          </a:p>
          <a:p>
            <a:r>
              <a:rPr lang="zh-TW" altLang="zh-TW" dirty="0"/>
              <a:t>縱使因為目前杜哈回合談判陷入僵局，短期內無法發展出可處理此類問題的方法，裁決機構至多能做的也僅是利用「特定性」、或「不利影響」等規定的解釋，減少某些導正補貼受到補貼規範或平衡稅之不當</a:t>
            </a:r>
            <a:r>
              <a:rPr lang="zh-TW" altLang="zh-TW" dirty="0" smtClean="0"/>
              <a:t>制約</a:t>
            </a:r>
            <a:r>
              <a:rPr lang="zh-TW" altLang="en-US" dirty="0" smtClean="0"/>
              <a:t>。</a:t>
            </a:r>
            <a:endParaRPr lang="en-US" altLang="zh-TW" dirty="0" smtClean="0"/>
          </a:p>
          <a:p>
            <a:r>
              <a:rPr lang="zh-TW" altLang="zh-TW" dirty="0" smtClean="0"/>
              <a:t>無論如何</a:t>
            </a:r>
            <a:r>
              <a:rPr lang="zh-TW" altLang="zh-TW" dirty="0"/>
              <a:t>，絕非如加拿大──再生能源案之上訴機構所做的，從補貼協定最根本的定義著手</a:t>
            </a:r>
            <a:r>
              <a:rPr lang="zh-TW" altLang="zh-TW" dirty="0" smtClean="0"/>
              <a:t>，</a:t>
            </a:r>
            <a:r>
              <a:rPr lang="zh-TW" altLang="zh-TW" dirty="0"/>
              <a:t>這樣的取徑將會產生意想不同的負面效果，因為補貼定義決定補貼協定規範的適用範圍，以及與</a:t>
            </a:r>
            <a:r>
              <a:rPr lang="en-US" altLang="zh-TW" dirty="0"/>
              <a:t>WTO</a:t>
            </a:r>
            <a:r>
              <a:rPr lang="zh-TW" altLang="zh-TW" dirty="0"/>
              <a:t>其他相關協定之分工，任何偏離其原有以市場原則為基礎的解釋，均會不當地更動補貼協定應適用之範圍，以及與</a:t>
            </a:r>
            <a:r>
              <a:rPr lang="en-US" altLang="zh-TW" dirty="0"/>
              <a:t>WTO</a:t>
            </a:r>
            <a:r>
              <a:rPr lang="zh-TW" altLang="zh-TW" dirty="0"/>
              <a:t>其他相關協定間之界限，不可不慎！</a:t>
            </a:r>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26</a:t>
            </a:fld>
            <a:endParaRPr lang="zh-TW" altLang="en-US"/>
          </a:p>
        </p:txBody>
      </p:sp>
    </p:spTree>
    <p:extLst>
      <p:ext uri="{BB962C8B-B14F-4D97-AF65-F5344CB8AC3E}">
        <p14:creationId xmlns:p14="http://schemas.microsoft.com/office/powerpoint/2010/main" val="3659052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壹、前言</a:t>
            </a:r>
            <a:endParaRPr lang="zh-TW" altLang="en-US" dirty="0"/>
          </a:p>
        </p:txBody>
      </p:sp>
      <p:sp>
        <p:nvSpPr>
          <p:cNvPr id="3" name="內容版面配置區 2"/>
          <p:cNvSpPr>
            <a:spLocks noGrp="1"/>
          </p:cNvSpPr>
          <p:nvPr>
            <p:ph idx="1"/>
          </p:nvPr>
        </p:nvSpPr>
        <p:spPr>
          <a:xfrm>
            <a:off x="457200" y="1600200"/>
            <a:ext cx="8229600" cy="5501208"/>
          </a:xfrm>
        </p:spPr>
        <p:txBody>
          <a:bodyPr>
            <a:normAutofit fontScale="62500" lnSpcReduction="20000"/>
          </a:bodyPr>
          <a:lstStyle/>
          <a:p>
            <a:r>
              <a:rPr lang="zh-TW" altLang="zh-TW" dirty="0"/>
              <a:t>根據世貿組織補貼暨平衡稅協定（以下簡稱補貼協定）的規定，其所規範的補貼必須符合三項要件</a:t>
            </a:r>
            <a:r>
              <a:rPr lang="zh-TW" altLang="zh-TW" dirty="0" smtClean="0"/>
              <a:t>：</a:t>
            </a:r>
            <a:endParaRPr lang="en-US" altLang="zh-TW" dirty="0" smtClean="0"/>
          </a:p>
          <a:p>
            <a:pPr marL="914400" lvl="1" indent="-514350">
              <a:buSzPct val="100000"/>
              <a:buFont typeface="+mj-lt"/>
              <a:buAutoNum type="arabicPeriod"/>
            </a:pPr>
            <a:r>
              <a:rPr lang="zh-TW" altLang="zh-TW" dirty="0" smtClean="0"/>
              <a:t>政府</a:t>
            </a:r>
            <a:r>
              <a:rPr lang="zh-TW" altLang="zh-TW" dirty="0"/>
              <a:t>或任何公立機構提供</a:t>
            </a:r>
            <a:r>
              <a:rPr lang="zh-TW" altLang="zh-TW" dirty="0">
                <a:solidFill>
                  <a:srgbClr val="FF0000"/>
                </a:solidFill>
              </a:rPr>
              <a:t>財務補助</a:t>
            </a:r>
            <a:r>
              <a:rPr lang="zh-TW" altLang="zh-TW" dirty="0"/>
              <a:t>，形式可包括直接的資金移轉、應納租稅之免除、提供基礎設施以外的貨品或服務、收購貨品，或者任何形式的收入或價格之支持</a:t>
            </a:r>
            <a:r>
              <a:rPr lang="zh-TW" altLang="zh-TW" dirty="0" smtClean="0"/>
              <a:t>，</a:t>
            </a:r>
            <a:endParaRPr lang="en-US" altLang="zh-TW" dirty="0" smtClean="0"/>
          </a:p>
          <a:p>
            <a:pPr marL="914400" lvl="1" indent="-514350">
              <a:buSzPct val="100000"/>
              <a:buFont typeface="+mj-lt"/>
              <a:buAutoNum type="arabicPeriod"/>
            </a:pPr>
            <a:r>
              <a:rPr lang="zh-TW" altLang="zh-TW" dirty="0" smtClean="0"/>
              <a:t>受</a:t>
            </a:r>
            <a:r>
              <a:rPr lang="zh-TW" altLang="zh-TW" dirty="0"/>
              <a:t>補助者因而</a:t>
            </a:r>
            <a:r>
              <a:rPr lang="zh-TW" altLang="zh-TW" dirty="0">
                <a:solidFill>
                  <a:srgbClr val="FF0000"/>
                </a:solidFill>
              </a:rPr>
              <a:t>受有利益</a:t>
            </a:r>
            <a:r>
              <a:rPr lang="zh-TW" altLang="zh-TW" dirty="0"/>
              <a:t>，</a:t>
            </a:r>
            <a:r>
              <a:rPr lang="zh-TW" altLang="zh-TW" dirty="0" smtClean="0"/>
              <a:t>以及</a:t>
            </a:r>
            <a:endParaRPr lang="en-US" altLang="zh-TW" dirty="0" smtClean="0"/>
          </a:p>
          <a:p>
            <a:pPr marL="914400" lvl="1" indent="-514350">
              <a:buSzPct val="100000"/>
              <a:buFont typeface="+mj-lt"/>
              <a:buAutoNum type="arabicPeriod"/>
            </a:pPr>
            <a:r>
              <a:rPr lang="zh-TW" altLang="zh-TW" dirty="0" smtClean="0">
                <a:solidFill>
                  <a:srgbClr val="FF0000"/>
                </a:solidFill>
              </a:rPr>
              <a:t>具</a:t>
            </a:r>
            <a:r>
              <a:rPr lang="zh-TW" altLang="zh-TW" dirty="0">
                <a:solidFill>
                  <a:srgbClr val="FF0000"/>
                </a:solidFill>
              </a:rPr>
              <a:t>特定性</a:t>
            </a:r>
            <a:r>
              <a:rPr lang="zh-TW" altLang="zh-TW" dirty="0" smtClean="0"/>
              <a:t>。</a:t>
            </a:r>
            <a:endParaRPr lang="en-US" altLang="zh-TW" dirty="0" smtClean="0"/>
          </a:p>
          <a:p>
            <a:r>
              <a:rPr lang="zh-TW" altLang="zh-TW" dirty="0" smtClean="0"/>
              <a:t>其中</a:t>
            </a:r>
            <a:r>
              <a:rPr lang="zh-TW" altLang="zh-TW" dirty="0"/>
              <a:t>，所謂的「受有利益」，自加拿大──航空器案起，已發展出以市場基準做為判斷標準的原則；</a:t>
            </a:r>
            <a:r>
              <a:rPr lang="zh-TW" altLang="zh-TW" dirty="0" smtClean="0"/>
              <a:t>也就是</a:t>
            </a:r>
            <a:r>
              <a:rPr lang="zh-TW" altLang="en-US" dirty="0" smtClean="0"/>
              <a:t>財務補助</a:t>
            </a:r>
            <a:r>
              <a:rPr lang="zh-TW" altLang="zh-TW" dirty="0" smtClean="0"/>
              <a:t>受</a:t>
            </a:r>
            <a:r>
              <a:rPr lang="zh-TW" altLang="zh-TW" dirty="0"/>
              <a:t>領人必須</a:t>
            </a:r>
            <a:r>
              <a:rPr lang="zh-TW" altLang="zh-TW" dirty="0" smtClean="0"/>
              <a:t>因</a:t>
            </a:r>
            <a:r>
              <a:rPr lang="zh-TW" altLang="en-US" dirty="0" smtClean="0"/>
              <a:t>此</a:t>
            </a:r>
            <a:r>
              <a:rPr lang="zh-TW" altLang="zh-TW" dirty="0" smtClean="0"/>
              <a:t>取得</a:t>
            </a:r>
            <a:r>
              <a:rPr lang="zh-TW" altLang="zh-TW" dirty="0"/>
              <a:t>較其原在市場上得享有之更有利的地位</a:t>
            </a:r>
            <a:r>
              <a:rPr lang="zh-TW" altLang="zh-TW" dirty="0" smtClean="0"/>
              <a:t>。這樣</a:t>
            </a:r>
            <a:r>
              <a:rPr lang="zh-TW" altLang="zh-TW" dirty="0"/>
              <a:t>的法理從協定第</a:t>
            </a:r>
            <a:r>
              <a:rPr lang="en-US" altLang="zh-TW" dirty="0"/>
              <a:t>14</a:t>
            </a:r>
            <a:r>
              <a:rPr lang="zh-TW" altLang="zh-TW" dirty="0"/>
              <a:t>條有關補貼數額計算的規定，同樣可獲得印證。</a:t>
            </a:r>
          </a:p>
          <a:p>
            <a:r>
              <a:rPr lang="zh-TW" altLang="zh-TW" dirty="0"/>
              <a:t>加拿大──能源案有關受有利益的分析似乎偏離了上述市場基準的原則。該案上訴機構以為當政府的財務補助創造了一個新的市場時，雖然政府的干預影響該新創市場之價格，但不會因此本質上排除</a:t>
            </a:r>
            <a:r>
              <a:rPr lang="en-US" altLang="zh-TW" dirty="0"/>
              <a:t> (exclude</a:t>
            </a:r>
            <a:r>
              <a:rPr lang="en-US" altLang="zh-TW" i="1" dirty="0"/>
              <a:t> per se</a:t>
            </a:r>
            <a:r>
              <a:rPr lang="en-US" altLang="zh-TW" dirty="0"/>
              <a:t>)</a:t>
            </a:r>
            <a:r>
              <a:rPr lang="zh-TW" altLang="zh-TW" dirty="0"/>
              <a:t>該價格作為判斷「受有利益」與否的基準。這樣的觀點與長期以來認為得作為「受有利益」比較基準的市場價格必須是未受政府措施扭曲者，可謂有相當</a:t>
            </a:r>
            <a:r>
              <a:rPr lang="zh-TW" altLang="zh-TW" dirty="0" smtClean="0"/>
              <a:t>差異</a:t>
            </a:r>
            <a:r>
              <a:rPr lang="zh-TW" altLang="en-US" dirty="0" smtClean="0"/>
              <a:t>。</a:t>
            </a:r>
            <a:endParaRPr lang="en-US" altLang="zh-TW" dirty="0" smtClean="0"/>
          </a:p>
          <a:p>
            <a:r>
              <a:rPr lang="zh-TW" altLang="zh-TW" dirty="0" smtClean="0"/>
              <a:t>本文</a:t>
            </a:r>
            <a:r>
              <a:rPr lang="zh-TW" altLang="en-US" dirty="0" smtClean="0"/>
              <a:t>分析</a:t>
            </a:r>
            <a:r>
              <a:rPr lang="zh-TW" altLang="zh-TW" dirty="0" smtClean="0"/>
              <a:t>加拿大</a:t>
            </a:r>
            <a:r>
              <a:rPr lang="zh-TW" altLang="zh-TW" dirty="0"/>
              <a:t>──再生能源</a:t>
            </a:r>
            <a:r>
              <a:rPr lang="zh-TW" altLang="zh-TW" dirty="0" smtClean="0"/>
              <a:t>案小組</a:t>
            </a:r>
            <a:r>
              <a:rPr lang="zh-TW" altLang="zh-TW" dirty="0"/>
              <a:t>多數意見、不同意見及上訴機構意見三者對於「受有利益」之認定所採取之不同觀點，以及此種歧異之意涵與可能帶來之影響。</a:t>
            </a:r>
            <a:endParaRPr lang="en-US" altLang="zh-TW" dirty="0" smtClean="0"/>
          </a:p>
        </p:txBody>
      </p:sp>
      <p:sp>
        <p:nvSpPr>
          <p:cNvPr id="5" name="投影片編號版面配置區 4"/>
          <p:cNvSpPr>
            <a:spLocks noGrp="1"/>
          </p:cNvSpPr>
          <p:nvPr>
            <p:ph type="sldNum" sz="quarter" idx="12"/>
          </p:nvPr>
        </p:nvSpPr>
        <p:spPr/>
        <p:txBody>
          <a:bodyPr/>
          <a:lstStyle/>
          <a:p>
            <a:fld id="{A3A37FE2-C2D8-452A-96B2-821E3C95E406}" type="slidenum">
              <a:rPr lang="zh-TW" altLang="en-US" smtClean="0"/>
              <a:pPr/>
              <a:t>3</a:t>
            </a:fld>
            <a:endParaRPr lang="zh-TW" altLang="en-US"/>
          </a:p>
        </p:txBody>
      </p:sp>
    </p:spTree>
    <p:extLst>
      <p:ext uri="{BB962C8B-B14F-4D97-AF65-F5344CB8AC3E}">
        <p14:creationId xmlns:p14="http://schemas.microsoft.com/office/powerpoint/2010/main" val="1608500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lang="zh-TW" altLang="en-US" b="1" dirty="0" smtClean="0"/>
              <a:t>貳</a:t>
            </a:r>
            <a:r>
              <a:rPr lang="zh-TW" altLang="en-US" b="1" dirty="0"/>
              <a:t>、</a:t>
            </a:r>
            <a:r>
              <a:rPr lang="zh-TW" altLang="zh-TW" b="1" dirty="0" smtClean="0"/>
              <a:t>「</a:t>
            </a:r>
            <a:r>
              <a:rPr lang="zh-TW" altLang="zh-TW" b="1" dirty="0"/>
              <a:t>受有利益」之市場基準</a:t>
            </a:r>
          </a:p>
        </p:txBody>
      </p:sp>
      <p:sp>
        <p:nvSpPr>
          <p:cNvPr id="3" name="內容版面配置區 2"/>
          <p:cNvSpPr>
            <a:spLocks noGrp="1"/>
          </p:cNvSpPr>
          <p:nvPr>
            <p:ph idx="1"/>
          </p:nvPr>
        </p:nvSpPr>
        <p:spPr>
          <a:xfrm>
            <a:off x="457200" y="1600200"/>
            <a:ext cx="8229600" cy="5141168"/>
          </a:xfrm>
        </p:spPr>
        <p:txBody>
          <a:bodyPr>
            <a:normAutofit fontScale="70000" lnSpcReduction="20000"/>
          </a:bodyPr>
          <a:lstStyle/>
          <a:p>
            <a:r>
              <a:rPr lang="zh-TW" altLang="zh-TW" dirty="0"/>
              <a:t>補貼</a:t>
            </a:r>
            <a:r>
              <a:rPr lang="zh-TW" altLang="zh-TW" dirty="0" smtClean="0"/>
              <a:t>協定有關</a:t>
            </a:r>
            <a:r>
              <a:rPr lang="zh-TW" altLang="zh-TW" dirty="0"/>
              <a:t>補貼的定義中，要件二「受有利益」之重點在於受補助者是否因此獲得較市場待遇更佳的待遇，至於給予補助的政府或公立機構之成本並非考量之因素。因此中文譯作：受補助者因而「受有利益」或許較政府「授與利益」更貼近真正之意涵。</a:t>
            </a:r>
          </a:p>
          <a:p>
            <a:r>
              <a:rPr lang="zh-TW" altLang="zh-TW" dirty="0"/>
              <a:t>所謂的「利益」，上訴機構於加拿大──航空器案中</a:t>
            </a:r>
            <a:r>
              <a:rPr lang="zh-TW" altLang="zh-TW" dirty="0" smtClean="0"/>
              <a:t>指出在</a:t>
            </a:r>
            <a:r>
              <a:rPr lang="zh-TW" altLang="zh-TW" dirty="0"/>
              <a:t>判斷受補助者是否受有利益時，市場（</a:t>
            </a:r>
            <a:r>
              <a:rPr lang="en-US" altLang="zh-TW" dirty="0"/>
              <a:t>“marketplace”</a:t>
            </a:r>
            <a:r>
              <a:rPr lang="zh-TW" altLang="zh-TW" dirty="0"/>
              <a:t>）提供了合適的比較基礎，因為財務補助是否具有扭曲市場的可能性藉著判斷受補助者是否因此獲得相較於市場上可得之條件更為優惠之財務補助而得以確定。</a:t>
            </a:r>
            <a:r>
              <a:rPr lang="zh-TW" altLang="zh-TW" dirty="0"/>
              <a:t> </a:t>
            </a:r>
            <a:r>
              <a:rPr lang="en-US" altLang="zh-TW" dirty="0"/>
              <a:t>Appellate Body Report, </a:t>
            </a:r>
            <a:r>
              <a:rPr lang="en-US" altLang="zh-TW" i="1" dirty="0"/>
              <a:t>Canada – Aircraft</a:t>
            </a:r>
            <a:r>
              <a:rPr lang="en-US" altLang="zh-TW" dirty="0"/>
              <a:t>, ¶ 157.</a:t>
            </a:r>
            <a:endParaRPr lang="zh-TW" altLang="zh-TW" dirty="0"/>
          </a:p>
          <a:p>
            <a:r>
              <a:rPr lang="zh-TW" altLang="zh-TW" dirty="0"/>
              <a:t>補貼協定第</a:t>
            </a:r>
            <a:r>
              <a:rPr lang="en-US" altLang="zh-TW" dirty="0"/>
              <a:t>14</a:t>
            </a:r>
            <a:r>
              <a:rPr lang="zh-TW" altLang="zh-TW" dirty="0"/>
              <a:t>條有關補貼數額計算之準則儘管是為了平衡稅之課徵而制訂，即屬於協定第五章平衡措施之規定，而非屬於協定第一章之一般規定，但上訴機構在相關裁決中仍認為該條規定不失為是與補貼定義（協定第一章第</a:t>
            </a:r>
            <a:r>
              <a:rPr lang="en-US" altLang="zh-TW" dirty="0"/>
              <a:t>1</a:t>
            </a:r>
            <a:r>
              <a:rPr lang="zh-TW" altLang="zh-TW" dirty="0"/>
              <a:t>條）有關之上下文（</a:t>
            </a:r>
            <a:r>
              <a:rPr lang="en-US" altLang="zh-TW" dirty="0"/>
              <a:t>“context”</a:t>
            </a:r>
            <a:r>
              <a:rPr lang="zh-TW" altLang="zh-TW" dirty="0"/>
              <a:t>），因為該條標題清楚表明是以受補助者受有的「利益」來計算補貼數額，與第</a:t>
            </a:r>
            <a:r>
              <a:rPr lang="en-US" altLang="zh-TW" dirty="0"/>
              <a:t>1</a:t>
            </a:r>
            <a:r>
              <a:rPr lang="zh-TW" altLang="zh-TW" dirty="0"/>
              <a:t>條規定之「受有利益」要件明顯相關</a:t>
            </a:r>
            <a:r>
              <a:rPr lang="zh-TW" altLang="zh-TW" dirty="0" smtClean="0"/>
              <a:t>。</a:t>
            </a:r>
            <a:endParaRPr lang="zh-TW" altLang="zh-TW"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4</a:t>
            </a:fld>
            <a:endParaRPr lang="zh-TW" altLang="en-US"/>
          </a:p>
        </p:txBody>
      </p:sp>
    </p:spTree>
    <p:extLst>
      <p:ext uri="{BB962C8B-B14F-4D97-AF65-F5344CB8AC3E}">
        <p14:creationId xmlns:p14="http://schemas.microsoft.com/office/powerpoint/2010/main" val="3643970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SCM </a:t>
            </a:r>
            <a:r>
              <a:rPr lang="en-US" altLang="zh-TW" dirty="0" smtClean="0">
                <a:latin typeface="Times New Roman"/>
                <a:cs typeface="Times New Roman"/>
              </a:rPr>
              <a:t>§</a:t>
            </a:r>
            <a:r>
              <a:rPr lang="en-US" altLang="zh-TW" dirty="0" smtClean="0"/>
              <a:t>14</a:t>
            </a:r>
            <a:endParaRPr lang="zh-TW" altLang="en-US" dirty="0"/>
          </a:p>
        </p:txBody>
      </p:sp>
      <p:sp>
        <p:nvSpPr>
          <p:cNvPr id="3" name="內容版面配置區 2"/>
          <p:cNvSpPr>
            <a:spLocks noGrp="1"/>
          </p:cNvSpPr>
          <p:nvPr>
            <p:ph idx="1"/>
          </p:nvPr>
        </p:nvSpPr>
        <p:spPr/>
        <p:txBody>
          <a:bodyPr>
            <a:normAutofit fontScale="77500" lnSpcReduction="20000"/>
          </a:bodyPr>
          <a:lstStyle/>
          <a:p>
            <a:pPr marL="400050" lvl="1" indent="0">
              <a:buNone/>
            </a:pPr>
            <a:r>
              <a:rPr lang="en-US" altLang="zh-TW" dirty="0"/>
              <a:t>(a) government provision of equity capital</a:t>
            </a:r>
          </a:p>
          <a:p>
            <a:pPr marL="400050" lvl="1" indent="0">
              <a:buNone/>
            </a:pPr>
            <a:r>
              <a:rPr lang="en-US" altLang="zh-TW" dirty="0"/>
              <a:t>(b) a loan by a government</a:t>
            </a:r>
          </a:p>
          <a:p>
            <a:pPr marL="400050" lvl="1" indent="0">
              <a:buNone/>
            </a:pPr>
            <a:r>
              <a:rPr lang="en-US" altLang="zh-TW" dirty="0"/>
              <a:t>(c) a loan guarantee by a government</a:t>
            </a:r>
          </a:p>
          <a:p>
            <a:pPr marL="400050" lvl="1" indent="0">
              <a:buNone/>
            </a:pPr>
            <a:r>
              <a:rPr lang="en-US" altLang="zh-TW" dirty="0"/>
              <a:t>(d) the provision of goods or services or purchase of goods by government</a:t>
            </a:r>
          </a:p>
          <a:p>
            <a:pPr marL="457200" lvl="1" indent="0">
              <a:buNone/>
            </a:pPr>
            <a:r>
              <a:rPr lang="zh-TW" altLang="zh-TW" dirty="0"/>
              <a:t>上述準則，無論補助是以</a:t>
            </a:r>
            <a:r>
              <a:rPr lang="zh-TW" altLang="zh-TW" dirty="0">
                <a:solidFill>
                  <a:schemeClr val="bg2">
                    <a:lumMod val="50000"/>
                  </a:schemeClr>
                </a:solidFill>
              </a:rPr>
              <a:t>政府出資入股</a:t>
            </a:r>
            <a:r>
              <a:rPr lang="zh-TW" altLang="zh-TW" dirty="0"/>
              <a:t>、</a:t>
            </a:r>
            <a:r>
              <a:rPr lang="zh-TW" altLang="zh-TW" dirty="0">
                <a:solidFill>
                  <a:schemeClr val="bg2">
                    <a:lumMod val="50000"/>
                  </a:schemeClr>
                </a:solidFill>
              </a:rPr>
              <a:t>提供貸款</a:t>
            </a:r>
            <a:r>
              <a:rPr lang="zh-TW" altLang="zh-TW" dirty="0"/>
              <a:t>或</a:t>
            </a:r>
            <a:r>
              <a:rPr lang="zh-TW" altLang="zh-TW" dirty="0">
                <a:solidFill>
                  <a:schemeClr val="bg2">
                    <a:lumMod val="50000"/>
                  </a:schemeClr>
                </a:solidFill>
              </a:rPr>
              <a:t>貸款之擔保</a:t>
            </a:r>
            <a:r>
              <a:rPr lang="zh-TW" altLang="zh-TW" dirty="0"/>
              <a:t>等直接（或潛在）之資金</a:t>
            </a:r>
            <a:r>
              <a:rPr lang="zh-TW" altLang="zh-TW" dirty="0" smtClean="0"/>
              <a:t>移轉</a:t>
            </a:r>
            <a:r>
              <a:rPr lang="zh-TW" altLang="en-US" dirty="0" smtClean="0"/>
              <a:t>的</a:t>
            </a:r>
            <a:r>
              <a:rPr lang="zh-TW" altLang="zh-TW" dirty="0" smtClean="0"/>
              <a:t>形式</a:t>
            </a:r>
            <a:r>
              <a:rPr lang="zh-TW" altLang="zh-TW" dirty="0"/>
              <a:t>，或是以</a:t>
            </a:r>
            <a:r>
              <a:rPr lang="zh-TW" altLang="zh-TW" dirty="0">
                <a:solidFill>
                  <a:schemeClr val="bg2">
                    <a:lumMod val="50000"/>
                  </a:schemeClr>
                </a:solidFill>
              </a:rPr>
              <a:t>貨品與服務之提供或</a:t>
            </a:r>
            <a:r>
              <a:rPr lang="zh-TW" altLang="zh-TW" dirty="0" smtClean="0">
                <a:solidFill>
                  <a:schemeClr val="bg2">
                    <a:lumMod val="50000"/>
                  </a:schemeClr>
                </a:solidFill>
              </a:rPr>
              <a:t>購買</a:t>
            </a:r>
            <a:r>
              <a:rPr lang="zh-TW" altLang="en-US" dirty="0" smtClean="0"/>
              <a:t>的</a:t>
            </a:r>
            <a:r>
              <a:rPr lang="zh-TW" altLang="zh-TW" dirty="0" smtClean="0"/>
              <a:t>形式</a:t>
            </a:r>
            <a:r>
              <a:rPr lang="zh-TW" altLang="zh-TW" dirty="0"/>
              <a:t>，在利益的認定上，皆需與補助「當時」相關之市場基準比較，這些市場基準包括：「</a:t>
            </a:r>
            <a:r>
              <a:rPr lang="zh-TW" altLang="zh-TW" dirty="0">
                <a:solidFill>
                  <a:srgbClr val="FF0000"/>
                </a:solidFill>
              </a:rPr>
              <a:t>民間投資者之一般投資實務</a:t>
            </a:r>
            <a:r>
              <a:rPr lang="zh-TW" altLang="zh-TW" dirty="0"/>
              <a:t>」、「</a:t>
            </a:r>
            <a:r>
              <a:rPr lang="zh-TW" altLang="zh-TW" dirty="0">
                <a:solidFill>
                  <a:srgbClr val="FF0000"/>
                </a:solidFill>
              </a:rPr>
              <a:t>市場上所能實際取得之相當商業貸款</a:t>
            </a:r>
            <a:r>
              <a:rPr lang="zh-TW" altLang="zh-TW" dirty="0"/>
              <a:t>」、「</a:t>
            </a:r>
            <a:r>
              <a:rPr lang="zh-TW" altLang="zh-TW" dirty="0">
                <a:solidFill>
                  <a:srgbClr val="FF0000"/>
                </a:solidFill>
              </a:rPr>
              <a:t>無政府擔保時實際所能取得之相當的商業貸款</a:t>
            </a:r>
            <a:r>
              <a:rPr lang="zh-TW" altLang="zh-TW" dirty="0"/>
              <a:t>」以及</a:t>
            </a:r>
            <a:r>
              <a:rPr lang="zh-TW" altLang="zh-TW" dirty="0" smtClean="0"/>
              <a:t>「</a:t>
            </a:r>
            <a:r>
              <a:rPr lang="zh-TW" altLang="en-US" dirty="0" smtClean="0"/>
              <a:t>系爭貨品或服務於</a:t>
            </a:r>
            <a:r>
              <a:rPr lang="zh-TW" altLang="zh-TW" dirty="0" smtClean="0">
                <a:solidFill>
                  <a:srgbClr val="FF0000"/>
                </a:solidFill>
              </a:rPr>
              <a:t>提供</a:t>
            </a:r>
            <a:r>
              <a:rPr lang="zh-TW" altLang="zh-TW" dirty="0">
                <a:solidFill>
                  <a:srgbClr val="FF0000"/>
                </a:solidFill>
              </a:rPr>
              <a:t>國或採購國之主要市場行情</a:t>
            </a:r>
            <a:r>
              <a:rPr lang="zh-TW" altLang="zh-TW" dirty="0"/>
              <a:t>」等。是以第</a:t>
            </a:r>
            <a:r>
              <a:rPr lang="en-US" altLang="zh-TW" dirty="0"/>
              <a:t>14</a:t>
            </a:r>
            <a:r>
              <a:rPr lang="zh-TW" altLang="zh-TW" dirty="0"/>
              <a:t>條之規定等於進一步肯定裁決機構有關「市場為適合的比較基準」這樣的見解</a:t>
            </a:r>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5</a:t>
            </a:fld>
            <a:endParaRPr lang="zh-TW" altLang="en-US"/>
          </a:p>
        </p:txBody>
      </p:sp>
    </p:spTree>
    <p:extLst>
      <p:ext uri="{BB962C8B-B14F-4D97-AF65-F5344CB8AC3E}">
        <p14:creationId xmlns:p14="http://schemas.microsoft.com/office/powerpoint/2010/main" val="3923375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r>
              <a:rPr lang="zh-TW" altLang="en-US" b="1" dirty="0" smtClean="0"/>
              <a:t>參</a:t>
            </a:r>
            <a:r>
              <a:rPr lang="zh-TW" altLang="en-US" b="1" dirty="0"/>
              <a:t>、</a:t>
            </a:r>
            <a:r>
              <a:rPr lang="zh-TW" altLang="zh-TW" b="1" dirty="0" smtClean="0"/>
              <a:t>替代</a:t>
            </a:r>
            <a:r>
              <a:rPr lang="zh-TW" altLang="zh-TW" b="1" dirty="0"/>
              <a:t>的市場基準</a:t>
            </a:r>
          </a:p>
        </p:txBody>
      </p:sp>
      <p:sp>
        <p:nvSpPr>
          <p:cNvPr id="3" name="內容版面配置區 2"/>
          <p:cNvSpPr>
            <a:spLocks noGrp="1"/>
          </p:cNvSpPr>
          <p:nvPr>
            <p:ph idx="1"/>
          </p:nvPr>
        </p:nvSpPr>
        <p:spPr>
          <a:xfrm>
            <a:off x="467544" y="1852042"/>
            <a:ext cx="8229600" cy="5105350"/>
          </a:xfrm>
        </p:spPr>
        <p:txBody>
          <a:bodyPr>
            <a:normAutofit fontScale="70000" lnSpcReduction="20000"/>
          </a:bodyPr>
          <a:lstStyle/>
          <a:p>
            <a:r>
              <a:rPr lang="zh-TW" altLang="zh-TW" dirty="0"/>
              <a:t>要</a:t>
            </a:r>
            <a:r>
              <a:rPr lang="zh-TW" altLang="zh-TW" dirty="0" smtClean="0"/>
              <a:t>使得</a:t>
            </a:r>
            <a:r>
              <a:rPr lang="zh-TW" altLang="en-US" dirty="0" smtClean="0"/>
              <a:t>與市場基準</a:t>
            </a:r>
            <a:r>
              <a:rPr lang="zh-TW" altLang="zh-TW" dirty="0" smtClean="0"/>
              <a:t>比較</a:t>
            </a:r>
            <a:r>
              <a:rPr lang="zh-TW" altLang="zh-TW" dirty="0"/>
              <a:t>具有意義</a:t>
            </a:r>
            <a:r>
              <a:rPr lang="zh-TW" altLang="zh-TW" dirty="0" smtClean="0"/>
              <a:t>，基準</a:t>
            </a:r>
            <a:r>
              <a:rPr lang="zh-TW" altLang="zh-TW" dirty="0"/>
              <a:t>本身不可以受到財務補助之扭曲，也就是必須反映沒有補助時之市場</a:t>
            </a:r>
            <a:r>
              <a:rPr lang="zh-TW" altLang="zh-TW" dirty="0" smtClean="0"/>
              <a:t>條件</a:t>
            </a:r>
            <a:r>
              <a:rPr lang="zh-TW" altLang="en-US" dirty="0" smtClean="0"/>
              <a:t>。</a:t>
            </a:r>
            <a:r>
              <a:rPr lang="en-US" altLang="zh-TW" dirty="0" smtClean="0"/>
              <a:t> (</a:t>
            </a:r>
            <a:r>
              <a:rPr lang="en-US" altLang="zh-TW" dirty="0" smtClean="0"/>
              <a:t>AB, </a:t>
            </a:r>
            <a:r>
              <a:rPr lang="en-US" altLang="zh-TW" i="1" dirty="0" smtClean="0"/>
              <a:t>EC-Large Aircraft</a:t>
            </a:r>
            <a:r>
              <a:rPr lang="en-US" altLang="zh-TW" dirty="0" smtClean="0"/>
              <a:t>, </a:t>
            </a:r>
            <a:r>
              <a:rPr lang="en-US" altLang="zh-TW" dirty="0" smtClean="0">
                <a:latin typeface="Times New Roman"/>
                <a:cs typeface="Times New Roman"/>
              </a:rPr>
              <a:t>¶</a:t>
            </a:r>
            <a:r>
              <a:rPr lang="en-US" altLang="zh-TW" dirty="0" smtClean="0"/>
              <a:t> 900)</a:t>
            </a:r>
          </a:p>
          <a:p>
            <a:r>
              <a:rPr lang="zh-TW" altLang="zh-TW" dirty="0"/>
              <a:t>當協定第</a:t>
            </a:r>
            <a:r>
              <a:rPr lang="en-US" altLang="zh-TW" dirty="0"/>
              <a:t>14</a:t>
            </a:r>
            <a:r>
              <a:rPr lang="zh-TW" altLang="zh-TW" dirty="0"/>
              <a:t>條明訂之市場基準業已受到財務補助之扭曲時，得否使用替代基準的問題，於</a:t>
            </a:r>
            <a:r>
              <a:rPr lang="zh-TW" altLang="zh-TW" b="1" dirty="0"/>
              <a:t>美國──軟木案</a:t>
            </a:r>
            <a:r>
              <a:rPr lang="zh-TW" altLang="zh-TW" b="1" dirty="0" smtClean="0"/>
              <a:t>四</a:t>
            </a:r>
            <a:r>
              <a:rPr lang="en-US" altLang="zh-TW" dirty="0"/>
              <a:t>(DS257</a:t>
            </a:r>
            <a:r>
              <a:rPr lang="en-US" altLang="zh-TW" dirty="0" smtClean="0"/>
              <a:t>)</a:t>
            </a:r>
            <a:r>
              <a:rPr lang="zh-TW" altLang="zh-TW" dirty="0" smtClean="0"/>
              <a:t>中</a:t>
            </a:r>
            <a:r>
              <a:rPr lang="zh-TW" altLang="zh-TW" dirty="0"/>
              <a:t>首度被</a:t>
            </a:r>
            <a:r>
              <a:rPr lang="zh-TW" altLang="zh-TW" dirty="0" smtClean="0"/>
              <a:t>提出</a:t>
            </a:r>
            <a:r>
              <a:rPr lang="zh-TW" altLang="en-US" dirty="0" smtClean="0"/>
              <a:t>：</a:t>
            </a:r>
            <a:endParaRPr lang="en-US" altLang="zh-TW" dirty="0" smtClean="0"/>
          </a:p>
          <a:p>
            <a:pPr marL="857250" lvl="1" indent="-457200"/>
            <a:r>
              <a:rPr lang="zh-TW" altLang="zh-TW" dirty="0" smtClean="0"/>
              <a:t>小組</a:t>
            </a:r>
            <a:r>
              <a:rPr lang="zh-TW" altLang="zh-TW" dirty="0"/>
              <a:t>與上訴機構都同意美國之經濟邏輯</a:t>
            </a:r>
            <a:r>
              <a:rPr lang="zh-TW" altLang="zh-TW" dirty="0" smtClean="0"/>
              <a:t>，</a:t>
            </a:r>
            <a:r>
              <a:rPr lang="zh-TW" altLang="en-US" dirty="0" smtClean="0"/>
              <a:t>即當</a:t>
            </a:r>
            <a:r>
              <a:rPr lang="zh-TW" altLang="zh-TW" dirty="0" smtClean="0"/>
              <a:t>政府</a:t>
            </a:r>
            <a:r>
              <a:rPr lang="zh-TW" altLang="zh-TW" dirty="0"/>
              <a:t>提供補助角色的支配性足以有效地決定了民間供應商銷售同樣或類似貨品的價格時，就會使得第</a:t>
            </a:r>
            <a:r>
              <a:rPr lang="en-US" altLang="zh-TW" dirty="0"/>
              <a:t>14</a:t>
            </a:r>
            <a:r>
              <a:rPr lang="zh-TW" altLang="zh-TW" dirty="0"/>
              <a:t>條所規定的比較變成循環</a:t>
            </a:r>
            <a:r>
              <a:rPr lang="zh-TW" altLang="zh-TW" dirty="0" smtClean="0"/>
              <a:t>比較</a:t>
            </a:r>
            <a:r>
              <a:rPr lang="zh-TW" altLang="en-US" dirty="0" smtClean="0"/>
              <a:t>。</a:t>
            </a:r>
            <a:endParaRPr lang="en-US" altLang="zh-TW" dirty="0" smtClean="0"/>
          </a:p>
          <a:p>
            <a:pPr marL="857250" lvl="1" indent="-457200"/>
            <a:r>
              <a:rPr lang="zh-TW" altLang="zh-TW" dirty="0" smtClean="0"/>
              <a:t>儘管如此，</a:t>
            </a:r>
            <a:r>
              <a:rPr lang="zh-TW" altLang="zh-TW" dirty="0"/>
              <a:t>小組最終還是裁定美國商務部既承認加拿大存有林地（伐木）之民間市場，卻只因該市場價格被扭曲，就改為採用美國的價格作為決定利益的基準</a:t>
            </a:r>
            <a:r>
              <a:rPr lang="zh-TW" altLang="zh-TW" dirty="0" smtClean="0"/>
              <a:t>，違反</a:t>
            </a:r>
            <a:r>
              <a:rPr lang="zh-TW" altLang="zh-TW" dirty="0"/>
              <a:t>第</a:t>
            </a:r>
            <a:r>
              <a:rPr lang="en-US" altLang="zh-TW" dirty="0"/>
              <a:t>14(d)</a:t>
            </a:r>
            <a:r>
              <a:rPr lang="zh-TW" altLang="zh-TW" dirty="0"/>
              <a:t>條的</a:t>
            </a:r>
            <a:r>
              <a:rPr lang="zh-TW" altLang="zh-TW" dirty="0" smtClean="0"/>
              <a:t>規定</a:t>
            </a:r>
            <a:r>
              <a:rPr lang="zh-TW" altLang="en-US" dirty="0" smtClean="0"/>
              <a:t>。</a:t>
            </a:r>
            <a:endParaRPr lang="en-US" altLang="zh-TW" dirty="0" smtClean="0"/>
          </a:p>
          <a:p>
            <a:pPr marL="857250" lvl="1" indent="-457200"/>
            <a:r>
              <a:rPr lang="zh-TW" altLang="en-US" dirty="0" smtClean="0"/>
              <a:t>小組</a:t>
            </a:r>
            <a:r>
              <a:rPr lang="zh-TW" altLang="zh-TW" dirty="0" smtClean="0"/>
              <a:t>並</a:t>
            </a:r>
            <a:r>
              <a:rPr lang="zh-TW" altLang="zh-TW" dirty="0"/>
              <a:t>強調若會員覺得協定之規則無法以令人滿意之方式處理特定情況，則應該在</a:t>
            </a:r>
            <a:r>
              <a:rPr lang="zh-TW" altLang="zh-TW" dirty="0" smtClean="0"/>
              <a:t>談</a:t>
            </a:r>
            <a:r>
              <a:rPr lang="zh-TW" altLang="zh-TW" dirty="0"/>
              <a:t>判中提出，因為小組縱使認為條文未充分處理某些特定情況，亦未被允許做出逾越</a:t>
            </a:r>
            <a:r>
              <a:rPr lang="zh-TW" altLang="zh-TW" dirty="0" smtClean="0"/>
              <a:t>條文文</a:t>
            </a:r>
            <a:r>
              <a:rPr lang="zh-TW" altLang="zh-TW" dirty="0"/>
              <a:t>義的</a:t>
            </a:r>
            <a:r>
              <a:rPr lang="zh-TW" altLang="zh-TW" dirty="0" smtClean="0"/>
              <a:t>解釋</a:t>
            </a:r>
            <a:r>
              <a:rPr lang="zh-TW" altLang="en-US" dirty="0" smtClean="0"/>
              <a:t>。</a:t>
            </a:r>
            <a:endParaRPr lang="en-US" altLang="zh-TW" i="1" dirty="0" smtClean="0"/>
          </a:p>
          <a:p>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6</a:t>
            </a:fld>
            <a:endParaRPr lang="zh-TW" altLang="en-US"/>
          </a:p>
        </p:txBody>
      </p:sp>
    </p:spTree>
    <p:extLst>
      <p:ext uri="{BB962C8B-B14F-4D97-AF65-F5344CB8AC3E}">
        <p14:creationId xmlns:p14="http://schemas.microsoft.com/office/powerpoint/2010/main" val="1695123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332656"/>
            <a:ext cx="8229600" cy="1143000"/>
          </a:xfrm>
        </p:spPr>
        <p:txBody>
          <a:bodyPr>
            <a:normAutofit/>
          </a:bodyPr>
          <a:lstStyle/>
          <a:p>
            <a:pPr lvl="0"/>
            <a:r>
              <a:rPr lang="zh-TW" altLang="en-US" sz="3600" b="1" dirty="0" smtClean="0"/>
              <a:t>一</a:t>
            </a:r>
            <a:r>
              <a:rPr lang="zh-TW" altLang="en-US" sz="3600" b="1" dirty="0"/>
              <a:t>、</a:t>
            </a:r>
            <a:r>
              <a:rPr lang="zh-TW" altLang="zh-TW" sz="3600" b="1" dirty="0" smtClean="0"/>
              <a:t>市場</a:t>
            </a:r>
            <a:r>
              <a:rPr lang="zh-TW" altLang="zh-TW" sz="3600" b="1" dirty="0"/>
              <a:t>基準限於未被扭曲</a:t>
            </a:r>
          </a:p>
        </p:txBody>
      </p:sp>
      <p:sp>
        <p:nvSpPr>
          <p:cNvPr id="3" name="內容版面配置區 2"/>
          <p:cNvSpPr>
            <a:spLocks noGrp="1"/>
          </p:cNvSpPr>
          <p:nvPr>
            <p:ph idx="1"/>
          </p:nvPr>
        </p:nvSpPr>
        <p:spPr>
          <a:xfrm>
            <a:off x="683568" y="1484784"/>
            <a:ext cx="8064896" cy="5256584"/>
          </a:xfrm>
        </p:spPr>
        <p:txBody>
          <a:bodyPr>
            <a:normAutofit fontScale="70000" lnSpcReduction="20000"/>
          </a:bodyPr>
          <a:lstStyle/>
          <a:p>
            <a:r>
              <a:rPr lang="zh-TW" altLang="zh-TW" sz="2800" dirty="0"/>
              <a:t>對於小組先是同意美國的經濟邏輯，最後卻以協定第</a:t>
            </a:r>
            <a:r>
              <a:rPr lang="en-US" altLang="zh-TW" sz="2800" dirty="0"/>
              <a:t>14(d)</a:t>
            </a:r>
            <a:r>
              <a:rPr lang="zh-TW" altLang="zh-TW" sz="2800" dirty="0"/>
              <a:t>條之文義為由，做出否定的裁決，上訴機構並不</a:t>
            </a:r>
            <a:r>
              <a:rPr lang="zh-TW" altLang="zh-TW" sz="2800" dirty="0" smtClean="0"/>
              <a:t>贊同</a:t>
            </a:r>
            <a:r>
              <a:rPr lang="zh-TW" altLang="en-US" sz="2800" dirty="0" smtClean="0"/>
              <a:t>：</a:t>
            </a:r>
            <a:endParaRPr lang="en-US" altLang="zh-TW" sz="2800" dirty="0" smtClean="0"/>
          </a:p>
          <a:p>
            <a:pPr lvl="1"/>
            <a:r>
              <a:rPr lang="zh-TW" altLang="zh-TW" dirty="0"/>
              <a:t>上訴機構表示其看不出來小組所允許之唯一</a:t>
            </a:r>
            <a:r>
              <a:rPr lang="zh-TW" altLang="zh-TW" dirty="0" smtClean="0"/>
              <a:t>例外</a:t>
            </a:r>
            <a:r>
              <a:rPr lang="zh-TW" altLang="en-US" dirty="0" smtClean="0"/>
              <a:t>：</a:t>
            </a:r>
            <a:r>
              <a:rPr lang="zh-TW" altLang="zh-TW" dirty="0" smtClean="0"/>
              <a:t>即</a:t>
            </a:r>
            <a:r>
              <a:rPr lang="zh-TW" altLang="en-US" dirty="0" smtClean="0"/>
              <a:t>「</a:t>
            </a:r>
            <a:r>
              <a:rPr lang="zh-TW" altLang="zh-TW" dirty="0" smtClean="0"/>
              <a:t>政府是</a:t>
            </a:r>
            <a:r>
              <a:rPr lang="zh-TW" altLang="zh-TW" dirty="0"/>
              <a:t>唯一供應</a:t>
            </a:r>
            <a:r>
              <a:rPr lang="zh-TW" altLang="zh-TW" dirty="0" smtClean="0"/>
              <a:t>者</a:t>
            </a:r>
            <a:r>
              <a:rPr lang="zh-TW" altLang="en-US" dirty="0" smtClean="0"/>
              <a:t>」的情形</a:t>
            </a:r>
            <a:r>
              <a:rPr lang="zh-TW" altLang="zh-TW" dirty="0" smtClean="0"/>
              <a:t>，</a:t>
            </a:r>
            <a:r>
              <a:rPr lang="zh-TW" altLang="zh-TW" dirty="0"/>
              <a:t>與政府是市場上之主導性或支配性供應者（</a:t>
            </a:r>
            <a:r>
              <a:rPr lang="en-US" altLang="zh-TW" dirty="0"/>
              <a:t>predominant supplier</a:t>
            </a:r>
            <a:r>
              <a:rPr lang="zh-TW" altLang="zh-TW" dirty="0"/>
              <a:t>）的情形，有多大</a:t>
            </a:r>
            <a:r>
              <a:rPr lang="zh-TW" altLang="zh-TW" dirty="0" smtClean="0"/>
              <a:t>不同</a:t>
            </a:r>
            <a:r>
              <a:rPr lang="zh-TW" altLang="en-US" dirty="0" smtClean="0"/>
              <a:t>。因為即使</a:t>
            </a:r>
            <a:r>
              <a:rPr lang="zh-TW" altLang="zh-TW" dirty="0" smtClean="0"/>
              <a:t>政府</a:t>
            </a:r>
            <a:r>
              <a:rPr lang="zh-TW" altLang="en-US" dirty="0" smtClean="0"/>
              <a:t>非唯一供應者，透過其支</a:t>
            </a:r>
            <a:r>
              <a:rPr lang="zh-TW" altLang="zh-TW" dirty="0" smtClean="0"/>
              <a:t>配</a:t>
            </a:r>
            <a:r>
              <a:rPr lang="zh-TW" altLang="zh-TW" dirty="0"/>
              <a:t>性</a:t>
            </a:r>
            <a:r>
              <a:rPr lang="zh-TW" altLang="zh-TW" dirty="0" smtClean="0"/>
              <a:t>供應</a:t>
            </a:r>
            <a:r>
              <a:rPr lang="zh-TW" altLang="en-US" dirty="0" smtClean="0"/>
              <a:t>地位</a:t>
            </a:r>
            <a:r>
              <a:rPr lang="zh-TW" altLang="zh-TW" dirty="0" smtClean="0"/>
              <a:t>，仍可</a:t>
            </a:r>
            <a:r>
              <a:rPr lang="zh-TW" altLang="en-US" dirty="0" smtClean="0"/>
              <a:t>以</a:t>
            </a:r>
            <a:r>
              <a:rPr lang="zh-TW" altLang="zh-TW" dirty="0" smtClean="0"/>
              <a:t>訂價</a:t>
            </a:r>
            <a:r>
              <a:rPr lang="zh-TW" altLang="en-US" dirty="0" smtClean="0"/>
              <a:t>策略</a:t>
            </a:r>
            <a:r>
              <a:rPr lang="zh-TW" altLang="zh-TW" dirty="0" smtClean="0"/>
              <a:t>影響</a:t>
            </a:r>
            <a:r>
              <a:rPr lang="zh-TW" altLang="zh-TW" dirty="0"/>
              <a:t>民間供應者之價格，而使後者與之相近，結果會使得依第</a:t>
            </a:r>
            <a:r>
              <a:rPr lang="en-US" altLang="zh-TW" dirty="0"/>
              <a:t>14(d)</a:t>
            </a:r>
            <a:r>
              <a:rPr lang="zh-TW" altLang="zh-TW" dirty="0"/>
              <a:t>條比較之結果，利益的數額偏低或甚至是零，而無法完全</a:t>
            </a:r>
            <a:r>
              <a:rPr lang="zh-TW" altLang="zh-TW" dirty="0" smtClean="0"/>
              <a:t>逮獲補貼</a:t>
            </a:r>
            <a:r>
              <a:rPr lang="zh-TW" altLang="en-US" dirty="0" smtClean="0"/>
              <a:t>。</a:t>
            </a:r>
            <a:endParaRPr lang="en-US" altLang="zh-TW" dirty="0" smtClean="0"/>
          </a:p>
          <a:p>
            <a:pPr lvl="1"/>
            <a:r>
              <a:rPr lang="zh-TW" altLang="zh-TW" dirty="0"/>
              <a:t>基於第</a:t>
            </a:r>
            <a:r>
              <a:rPr lang="en-US" altLang="zh-TW" dirty="0"/>
              <a:t>14(d)</a:t>
            </a:r>
            <a:r>
              <a:rPr lang="zh-TW" altLang="zh-TW" dirty="0"/>
              <a:t>條之文字不應該被解釋為有損己身規範之目的，所以上訴機構認定小組過於限縮的解釋有悖於維也納條約法公約所要求的應根據條文之上下文與目的等進行解釋之</a:t>
            </a:r>
            <a:r>
              <a:rPr lang="zh-TW" altLang="zh-TW" dirty="0" smtClean="0"/>
              <a:t>規定</a:t>
            </a:r>
            <a:r>
              <a:rPr lang="zh-TW" altLang="en-US" dirty="0" smtClean="0"/>
              <a:t>。</a:t>
            </a:r>
            <a:endParaRPr lang="en-US" altLang="zh-TW" dirty="0" smtClean="0"/>
          </a:p>
          <a:p>
            <a:pPr lvl="1"/>
            <a:r>
              <a:rPr lang="zh-TW" altLang="zh-TW" dirty="0"/>
              <a:t>在上訴機構眼中</a:t>
            </a:r>
            <a:r>
              <a:rPr lang="zh-TW" altLang="zh-TW" dirty="0" smtClean="0"/>
              <a:t>，</a:t>
            </a:r>
            <a:r>
              <a:rPr lang="zh-TW" altLang="en-US" dirty="0" smtClean="0"/>
              <a:t>第</a:t>
            </a:r>
            <a:r>
              <a:rPr lang="en-US" altLang="zh-TW" dirty="0" smtClean="0"/>
              <a:t>14</a:t>
            </a:r>
            <a:r>
              <a:rPr lang="zh-TW" altLang="en-US" dirty="0" smtClean="0"/>
              <a:t>條</a:t>
            </a:r>
            <a:r>
              <a:rPr lang="zh-TW" altLang="zh-TW" dirty="0" smtClean="0"/>
              <a:t>準則</a:t>
            </a:r>
            <a:r>
              <a:rPr lang="zh-TW" altLang="en-US" dirty="0" smtClean="0"/>
              <a:t>之規定</a:t>
            </a:r>
            <a:r>
              <a:rPr lang="zh-TW" altLang="zh-TW" dirty="0" smtClean="0"/>
              <a:t>僅</a:t>
            </a:r>
            <a:r>
              <a:rPr lang="zh-TW" altLang="zh-TW" dirty="0"/>
              <a:t>是要求選擇作為計算利益之方法必須與國內市場行情「有關（</a:t>
            </a:r>
            <a:r>
              <a:rPr lang="en-US" altLang="zh-TW" dirty="0"/>
              <a:t>in relation to</a:t>
            </a:r>
            <a:r>
              <a:rPr lang="zh-TW" altLang="zh-TW" dirty="0"/>
              <a:t>）」</a:t>
            </a:r>
            <a:r>
              <a:rPr lang="zh-TW" altLang="zh-TW" dirty="0" smtClean="0"/>
              <a:t>而已</a:t>
            </a:r>
            <a:r>
              <a:rPr lang="zh-TW" altLang="en-US" dirty="0" smtClean="0"/>
              <a:t>，並非僅能以國內民間價格為唯一基準。</a:t>
            </a:r>
            <a:endParaRPr lang="en-US" altLang="zh-TW" dirty="0" smtClean="0"/>
          </a:p>
          <a:p>
            <a:pPr lvl="1"/>
            <a:r>
              <a:rPr lang="zh-TW" altLang="en-US" dirty="0" smtClean="0"/>
              <a:t>然而</a:t>
            </a:r>
            <a:r>
              <a:rPr lang="zh-TW" altLang="zh-TW" dirty="0" smtClean="0"/>
              <a:t>上訴機構</a:t>
            </a:r>
            <a:r>
              <a:rPr lang="zh-TW" altLang="en-US" dirty="0" smtClean="0"/>
              <a:t>也</a:t>
            </a:r>
            <a:r>
              <a:rPr lang="zh-TW" altLang="zh-TW" dirty="0" smtClean="0"/>
              <a:t>強調</a:t>
            </a:r>
            <a:r>
              <a:rPr lang="zh-TW" altLang="zh-TW" dirty="0"/>
              <a:t>得以使用國內民間價格以外替代基準的可能性非常有限，因為並非當政府是市場</a:t>
            </a:r>
            <a:r>
              <a:rPr lang="zh-TW" altLang="zh-TW" dirty="0" smtClean="0"/>
              <a:t>上重要</a:t>
            </a:r>
            <a:r>
              <a:rPr lang="zh-TW" altLang="zh-TW" dirty="0"/>
              <a:t>供應者時，就可逕行</a:t>
            </a:r>
            <a:r>
              <a:rPr lang="zh-TW" altLang="zh-TW" dirty="0" smtClean="0"/>
              <a:t>判定市場</a:t>
            </a:r>
            <a:r>
              <a:rPr lang="zh-TW" altLang="zh-TW" dirty="0"/>
              <a:t>價格受到扭曲，而是必須依個案個別</a:t>
            </a:r>
            <a:r>
              <a:rPr lang="zh-TW" altLang="zh-TW" dirty="0" smtClean="0"/>
              <a:t>判斷</a:t>
            </a:r>
            <a:r>
              <a:rPr lang="zh-TW" altLang="en-US" dirty="0" smtClean="0"/>
              <a:t>。不過</a:t>
            </a:r>
            <a:r>
              <a:rPr lang="zh-TW" altLang="en-US" dirty="0"/>
              <a:t>，</a:t>
            </a:r>
            <a:r>
              <a:rPr lang="zh-TW" altLang="zh-TW" dirty="0" smtClean="0"/>
              <a:t>只要</a:t>
            </a:r>
            <a:r>
              <a:rPr lang="zh-TW" altLang="zh-TW" dirty="0"/>
              <a:t>證明了政府之支配性角色確實扭曲了國內之民間價格，調查機關就得以使用替代</a:t>
            </a:r>
            <a:r>
              <a:rPr lang="zh-TW" altLang="zh-TW" dirty="0" smtClean="0"/>
              <a:t>基準</a:t>
            </a:r>
            <a:r>
              <a:rPr lang="zh-TW" altLang="en-US" dirty="0" smtClean="0"/>
              <a:t>。</a:t>
            </a:r>
            <a:endParaRPr lang="en-US" altLang="zh-TW" dirty="0" smtClean="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7</a:t>
            </a:fld>
            <a:endParaRPr lang="zh-TW" altLang="en-US"/>
          </a:p>
        </p:txBody>
      </p:sp>
    </p:spTree>
    <p:extLst>
      <p:ext uri="{BB962C8B-B14F-4D97-AF65-F5344CB8AC3E}">
        <p14:creationId xmlns:p14="http://schemas.microsoft.com/office/powerpoint/2010/main" val="2703945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t>續</a:t>
            </a:r>
            <a:endParaRPr lang="zh-TW" altLang="en-US" sz="3600" dirty="0"/>
          </a:p>
        </p:txBody>
      </p:sp>
      <p:sp>
        <p:nvSpPr>
          <p:cNvPr id="3" name="內容版面配置區 2"/>
          <p:cNvSpPr>
            <a:spLocks noGrp="1"/>
          </p:cNvSpPr>
          <p:nvPr>
            <p:ph idx="1"/>
          </p:nvPr>
        </p:nvSpPr>
        <p:spPr/>
        <p:txBody>
          <a:bodyPr>
            <a:normAutofit fontScale="85000" lnSpcReduction="10000"/>
          </a:bodyPr>
          <a:lstStyle/>
          <a:p>
            <a:r>
              <a:rPr lang="zh-TW" altLang="zh-TW" dirty="0"/>
              <a:t>哪些替代基準是符合第</a:t>
            </a:r>
            <a:r>
              <a:rPr lang="en-US" altLang="zh-TW" dirty="0"/>
              <a:t>14(d)</a:t>
            </a:r>
            <a:r>
              <a:rPr lang="zh-TW" altLang="zh-TW" dirty="0"/>
              <a:t>條之規定？上訴機構</a:t>
            </a:r>
            <a:r>
              <a:rPr lang="zh-TW" altLang="zh-TW" dirty="0" smtClean="0"/>
              <a:t>同意可以</a:t>
            </a:r>
            <a:r>
              <a:rPr lang="zh-TW" altLang="en-US" dirty="0" smtClean="0"/>
              <a:t>是：</a:t>
            </a:r>
            <a:endParaRPr lang="en-US" altLang="zh-TW" dirty="0" smtClean="0"/>
          </a:p>
          <a:p>
            <a:pPr lvl="1"/>
            <a:r>
              <a:rPr lang="zh-TW" altLang="zh-TW" dirty="0" smtClean="0"/>
              <a:t>參考</a:t>
            </a:r>
            <a:r>
              <a:rPr lang="zh-TW" altLang="zh-TW" dirty="0"/>
              <a:t>類似貨品在全球市場上之報價而得之指標</a:t>
            </a:r>
            <a:r>
              <a:rPr lang="zh-TW" altLang="zh-TW" dirty="0" smtClean="0"/>
              <a:t>，</a:t>
            </a:r>
            <a:endParaRPr lang="en-US" altLang="zh-TW" dirty="0" smtClean="0"/>
          </a:p>
          <a:p>
            <a:pPr lvl="1"/>
            <a:r>
              <a:rPr lang="zh-TW" altLang="en-US" dirty="0" smtClean="0"/>
              <a:t>以</a:t>
            </a:r>
            <a:r>
              <a:rPr lang="zh-TW" altLang="zh-TW" dirty="0" smtClean="0"/>
              <a:t>生產</a:t>
            </a:r>
            <a:r>
              <a:rPr lang="zh-TW" altLang="zh-TW" dirty="0"/>
              <a:t>成本為基礎推算出來的指標</a:t>
            </a:r>
            <a:r>
              <a:rPr lang="zh-TW" altLang="zh-TW" dirty="0" smtClean="0"/>
              <a:t>，</a:t>
            </a:r>
            <a:endParaRPr lang="en-US" altLang="zh-TW" dirty="0" smtClean="0"/>
          </a:p>
          <a:p>
            <a:pPr marL="457200" lvl="1" indent="0">
              <a:buNone/>
            </a:pPr>
            <a:r>
              <a:rPr lang="zh-TW" altLang="zh-TW" dirty="0" smtClean="0"/>
              <a:t>不過</a:t>
            </a:r>
            <a:r>
              <a:rPr lang="zh-TW" altLang="zh-TW" dirty="0"/>
              <a:t>無論採取何者，上訴機構強調皆必須依第</a:t>
            </a:r>
            <a:r>
              <a:rPr lang="en-US" altLang="zh-TW" dirty="0"/>
              <a:t>14(d)</a:t>
            </a:r>
            <a:r>
              <a:rPr lang="zh-TW" altLang="zh-TW" dirty="0"/>
              <a:t>的規定，與系爭國內（此處為加拿大）之主要市場行情有關，並反映該條所列出的如價格、品質、供應情況…等市場</a:t>
            </a:r>
            <a:r>
              <a:rPr lang="zh-TW" altLang="zh-TW" dirty="0" smtClean="0"/>
              <a:t>條件</a:t>
            </a:r>
            <a:r>
              <a:rPr lang="zh-TW" altLang="en-US" dirty="0" smtClean="0"/>
              <a:t>（</a:t>
            </a:r>
            <a:r>
              <a:rPr lang="en-US" altLang="zh-TW" dirty="0" smtClean="0"/>
              <a:t>“… </a:t>
            </a:r>
            <a:r>
              <a:rPr lang="en-US" altLang="zh-TW" dirty="0"/>
              <a:t>.. The adequacy … shall be determined </a:t>
            </a:r>
            <a:r>
              <a:rPr lang="en-US" altLang="zh-TW" b="1" dirty="0">
                <a:solidFill>
                  <a:srgbClr val="FF0000"/>
                </a:solidFill>
              </a:rPr>
              <a:t>in relation to </a:t>
            </a:r>
            <a:r>
              <a:rPr lang="en-US" altLang="zh-TW" b="1" u="sng" dirty="0">
                <a:solidFill>
                  <a:srgbClr val="0070C0"/>
                </a:solidFill>
              </a:rPr>
              <a:t>prevailing market conditions </a:t>
            </a:r>
            <a:r>
              <a:rPr lang="en-US" altLang="zh-TW" dirty="0"/>
              <a:t>… </a:t>
            </a:r>
            <a:r>
              <a:rPr lang="en-US" altLang="zh-TW" dirty="0">
                <a:solidFill>
                  <a:srgbClr val="FF0000"/>
                </a:solidFill>
              </a:rPr>
              <a:t>in the country of provision … </a:t>
            </a:r>
            <a:r>
              <a:rPr lang="en-US" altLang="zh-TW" dirty="0"/>
              <a:t>(including price, quality, availability, marketability, transportation and other conditions of purchase of sale). </a:t>
            </a:r>
            <a:r>
              <a:rPr lang="en-US" altLang="zh-TW" dirty="0" smtClean="0"/>
              <a:t>“</a:t>
            </a:r>
            <a:r>
              <a:rPr lang="zh-TW" altLang="en-US" dirty="0" smtClean="0"/>
              <a:t>）</a:t>
            </a:r>
            <a:endParaRPr lang="en-US" altLang="zh-TW" dirty="0"/>
          </a:p>
          <a:p>
            <a:endParaRPr lang="zh-TW" altLang="en-US" dirty="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8</a:t>
            </a:fld>
            <a:endParaRPr lang="zh-TW" altLang="en-US"/>
          </a:p>
        </p:txBody>
      </p:sp>
    </p:spTree>
    <p:extLst>
      <p:ext uri="{BB962C8B-B14F-4D97-AF65-F5344CB8AC3E}">
        <p14:creationId xmlns:p14="http://schemas.microsoft.com/office/powerpoint/2010/main" val="2344301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en-US" sz="3600" b="1" dirty="0" smtClean="0"/>
              <a:t>二</a:t>
            </a:r>
            <a:r>
              <a:rPr lang="zh-TW" altLang="en-US" sz="3600" b="1" dirty="0"/>
              <a:t>、</a:t>
            </a:r>
            <a:r>
              <a:rPr lang="zh-TW" altLang="zh-TW" sz="3600" b="1" dirty="0" smtClean="0"/>
              <a:t>杜</a:t>
            </a:r>
            <a:r>
              <a:rPr lang="zh-TW" altLang="zh-TW" sz="3600" b="1" dirty="0"/>
              <a:t>哈回合規則談判草案</a:t>
            </a:r>
          </a:p>
        </p:txBody>
      </p:sp>
      <p:sp>
        <p:nvSpPr>
          <p:cNvPr id="3" name="內容版面配置區 2"/>
          <p:cNvSpPr>
            <a:spLocks noGrp="1"/>
          </p:cNvSpPr>
          <p:nvPr>
            <p:ph idx="1"/>
          </p:nvPr>
        </p:nvSpPr>
        <p:spPr>
          <a:xfrm>
            <a:off x="457200" y="1600200"/>
            <a:ext cx="8229600" cy="5257800"/>
          </a:xfrm>
        </p:spPr>
        <p:txBody>
          <a:bodyPr>
            <a:normAutofit fontScale="92500" lnSpcReduction="20000"/>
          </a:bodyPr>
          <a:lstStyle/>
          <a:p>
            <a:r>
              <a:rPr lang="en-US" altLang="zh-TW" dirty="0" smtClean="0"/>
              <a:t>Negotiating Group </a:t>
            </a:r>
            <a:r>
              <a:rPr lang="en-US" altLang="zh-TW" dirty="0"/>
              <a:t>on Rules: </a:t>
            </a:r>
            <a:r>
              <a:rPr lang="en-US" altLang="zh-TW" dirty="0" smtClean="0"/>
              <a:t>New Draft Consolidated Chair Texts of the AD and </a:t>
            </a:r>
            <a:r>
              <a:rPr lang="en-US" altLang="zh-TW" dirty="0"/>
              <a:t>SCM </a:t>
            </a:r>
            <a:r>
              <a:rPr lang="en-US" altLang="zh-TW" dirty="0" smtClean="0"/>
              <a:t>Agreements (TN/RL/W/236, 19Dec. 2008)*</a:t>
            </a:r>
          </a:p>
          <a:p>
            <a:pPr lvl="1"/>
            <a:r>
              <a:rPr lang="en-US" altLang="zh-TW" dirty="0" smtClean="0"/>
              <a:t>identifies </a:t>
            </a:r>
            <a:r>
              <a:rPr lang="en-US" altLang="zh-TW" dirty="0" smtClean="0"/>
              <a:t>two situations in 14(d)</a:t>
            </a:r>
          </a:p>
          <a:p>
            <a:pPr lvl="2"/>
            <a:r>
              <a:rPr lang="en-US" altLang="zh-TW" dirty="0" smtClean="0"/>
              <a:t>Where </a:t>
            </a:r>
            <a:r>
              <a:rPr lang="en-US" altLang="zh-TW" dirty="0" smtClean="0">
                <a:solidFill>
                  <a:srgbClr val="FF0000"/>
                </a:solidFill>
              </a:rPr>
              <a:t>prices are </a:t>
            </a:r>
            <a:r>
              <a:rPr lang="en-US" altLang="zh-TW" u="sng" dirty="0" smtClean="0">
                <a:solidFill>
                  <a:srgbClr val="FF0000"/>
                </a:solidFill>
              </a:rPr>
              <a:t>regulated</a:t>
            </a:r>
          </a:p>
          <a:p>
            <a:pPr lvl="2"/>
            <a:r>
              <a:rPr lang="en-US" altLang="zh-TW" dirty="0" smtClean="0"/>
              <a:t>Where the government has </a:t>
            </a:r>
            <a:r>
              <a:rPr lang="en-US" altLang="zh-TW" dirty="0" smtClean="0">
                <a:solidFill>
                  <a:srgbClr val="FF0000"/>
                </a:solidFill>
              </a:rPr>
              <a:t>a </a:t>
            </a:r>
            <a:r>
              <a:rPr lang="en-US" altLang="zh-TW" u="sng" dirty="0" smtClean="0">
                <a:solidFill>
                  <a:srgbClr val="FF0000"/>
                </a:solidFill>
              </a:rPr>
              <a:t>predominant</a:t>
            </a:r>
            <a:r>
              <a:rPr lang="en-US" altLang="zh-TW" dirty="0" smtClean="0">
                <a:solidFill>
                  <a:srgbClr val="FF0000"/>
                </a:solidFill>
              </a:rPr>
              <a:t> role </a:t>
            </a:r>
            <a:r>
              <a:rPr lang="en-US" altLang="zh-TW" dirty="0" smtClean="0"/>
              <a:t>as a provider of goods in question and </a:t>
            </a:r>
            <a:r>
              <a:rPr lang="en-US" altLang="zh-TW" u="sng" dirty="0" smtClean="0">
                <a:solidFill>
                  <a:srgbClr val="FF0000"/>
                </a:solidFill>
              </a:rPr>
              <a:t>distorted</a:t>
            </a:r>
            <a:r>
              <a:rPr lang="en-US" altLang="zh-TW" dirty="0" smtClean="0">
                <a:solidFill>
                  <a:srgbClr val="FF0000"/>
                </a:solidFill>
              </a:rPr>
              <a:t> the unregulated prices</a:t>
            </a:r>
          </a:p>
          <a:p>
            <a:pPr lvl="1"/>
            <a:r>
              <a:rPr lang="en-US" altLang="zh-TW" dirty="0" smtClean="0"/>
              <a:t>alternative benchmarks: </a:t>
            </a:r>
          </a:p>
          <a:p>
            <a:pPr lvl="2"/>
            <a:r>
              <a:rPr lang="en-US" altLang="zh-TW" dirty="0" smtClean="0"/>
              <a:t>Export prices, or</a:t>
            </a:r>
          </a:p>
          <a:p>
            <a:pPr lvl="2"/>
            <a:r>
              <a:rPr lang="en-US" altLang="zh-TW" dirty="0" smtClean="0"/>
              <a:t>Market-determined prices outside the country</a:t>
            </a:r>
          </a:p>
          <a:p>
            <a:pPr marL="914400" lvl="2" indent="0">
              <a:buNone/>
            </a:pPr>
            <a:r>
              <a:rPr lang="en-US" altLang="zh-TW" dirty="0"/>
              <a:t> </a:t>
            </a:r>
            <a:r>
              <a:rPr lang="en-US" altLang="zh-TW" dirty="0" smtClean="0"/>
              <a:t>adjusting for quality, availability, marketability, transportation,  and other conditions for sale.</a:t>
            </a:r>
          </a:p>
          <a:p>
            <a:pPr marL="114300" indent="0">
              <a:buNone/>
            </a:pPr>
            <a:r>
              <a:rPr lang="en-US" altLang="zh-TW" sz="1900" dirty="0" smtClean="0"/>
              <a:t>*2011 </a:t>
            </a:r>
            <a:r>
              <a:rPr lang="en-US" altLang="zh-TW" sz="1900" dirty="0" smtClean="0"/>
              <a:t>Chair’s communication (TN/RL/W254) revealed controversy remained even for un-bracketed language. </a:t>
            </a:r>
          </a:p>
          <a:p>
            <a:pPr marL="114300" indent="0">
              <a:buNone/>
            </a:pPr>
            <a:endParaRPr lang="en-US" altLang="zh-TW" sz="2300" dirty="0" smtClean="0"/>
          </a:p>
        </p:txBody>
      </p:sp>
      <p:sp>
        <p:nvSpPr>
          <p:cNvPr id="4" name="投影片編號版面配置區 3"/>
          <p:cNvSpPr>
            <a:spLocks noGrp="1"/>
          </p:cNvSpPr>
          <p:nvPr>
            <p:ph type="sldNum" sz="quarter" idx="12"/>
          </p:nvPr>
        </p:nvSpPr>
        <p:spPr/>
        <p:txBody>
          <a:bodyPr/>
          <a:lstStyle/>
          <a:p>
            <a:fld id="{A3A37FE2-C2D8-452A-96B2-821E3C95E406}" type="slidenum">
              <a:rPr lang="zh-TW" altLang="en-US" smtClean="0"/>
              <a:pPr/>
              <a:t>9</a:t>
            </a:fld>
            <a:endParaRPr lang="zh-TW" altLang="en-US" dirty="0"/>
          </a:p>
        </p:txBody>
      </p:sp>
      <p:cxnSp>
        <p:nvCxnSpPr>
          <p:cNvPr id="6" name="直線接點 5"/>
          <p:cNvCxnSpPr/>
          <p:nvPr/>
        </p:nvCxnSpPr>
        <p:spPr>
          <a:xfrm>
            <a:off x="755576" y="6021288"/>
            <a:ext cx="770485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2645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龍騰四海">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龍騰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4452</TotalTime>
  <Words>5290</Words>
  <Application>Microsoft Office PowerPoint</Application>
  <PresentationFormat>如螢幕大小 (4:3)</PresentationFormat>
  <Paragraphs>230</Paragraphs>
  <Slides>26</Slides>
  <Notes>26</Notes>
  <HiddenSlides>0</HiddenSlides>
  <MMClips>0</MMClips>
  <ScaleCrop>false</ScaleCrop>
  <HeadingPairs>
    <vt:vector size="4" baseType="variant">
      <vt:variant>
        <vt:lpstr>佈景主題</vt:lpstr>
      </vt:variant>
      <vt:variant>
        <vt:i4>1</vt:i4>
      </vt:variant>
      <vt:variant>
        <vt:lpstr>投影片標題</vt:lpstr>
      </vt:variant>
      <vt:variant>
        <vt:i4>26</vt:i4>
      </vt:variant>
    </vt:vector>
  </HeadingPairs>
  <TitlesOfParts>
    <vt:vector size="27" baseType="lpstr">
      <vt:lpstr>龍騰四海</vt:lpstr>
      <vt:lpstr>補貼協定下「受有利益」要件新解：市場基準之偏離？</vt:lpstr>
      <vt:lpstr>大綱</vt:lpstr>
      <vt:lpstr>壹、前言</vt:lpstr>
      <vt:lpstr>貳、「受有利益」之市場基準</vt:lpstr>
      <vt:lpstr>SCM §14</vt:lpstr>
      <vt:lpstr>參、替代的市場基準</vt:lpstr>
      <vt:lpstr>一、市場基準限於未被扭曲</vt:lpstr>
      <vt:lpstr>續</vt:lpstr>
      <vt:lpstr>二、杜哈回合規則談判草案</vt:lpstr>
      <vt:lpstr>三、價格扭曲的證明與替代基準之選擇</vt:lpstr>
      <vt:lpstr>續</vt:lpstr>
      <vt:lpstr>續─14(b)的情形</vt:lpstr>
      <vt:lpstr>肆、「受有利益」新解</vt:lpstr>
      <vt:lpstr>兩造有關「利益」之主張</vt:lpstr>
      <vt:lpstr>一、小組多數意見</vt:lpstr>
      <vt:lpstr>二、小組不同意見</vt:lpstr>
      <vt:lpstr>三、上訴機構之解釋</vt:lpstr>
      <vt:lpstr> </vt:lpstr>
      <vt:lpstr> </vt:lpstr>
      <vt:lpstr>續</vt:lpstr>
      <vt:lpstr>伍、可能的意義與影響</vt:lpstr>
      <vt:lpstr>一、環保能源政策豁免於補貼協定之規範？</vt:lpstr>
      <vt:lpstr>二、以供應面定義市場所可能引發的問題</vt:lpstr>
      <vt:lpstr>三、對WTO協定規範體系的衝擊</vt:lpstr>
      <vt:lpstr> </vt:lpstr>
      <vt:lpstr>結論</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International Conference on Trade Remedy System   SESSION 2: Countervailing Measures in the WTO System</dc:title>
  <dc:creator>楊光華</dc:creator>
  <cp:lastModifiedBy>楊光華</cp:lastModifiedBy>
  <cp:revision>229</cp:revision>
  <dcterms:created xsi:type="dcterms:W3CDTF">2014-11-02T08:34:42Z</dcterms:created>
  <dcterms:modified xsi:type="dcterms:W3CDTF">2015-03-13T10:56:21Z</dcterms:modified>
</cp:coreProperties>
</file>